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D51C48-E9DD-4B9E-83F0-9919B226F9E1}" v="8" dt="2025-01-25T21:20:17.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50" d="100"/>
          <a:sy n="50" d="100"/>
        </p:scale>
        <p:origin x="1284" y="232"/>
      </p:cViewPr>
      <p:guideLst/>
    </p:cSldViewPr>
  </p:slideViewPr>
  <p:notesTextViewPr>
    <p:cViewPr>
      <p:scale>
        <a:sx n="1" d="1"/>
        <a:sy n="1" d="1"/>
      </p:scale>
      <p:origin x="0" y="-206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Howell" userId="f4e0e85c9fc0c7c6" providerId="LiveId" clId="{B5D51C48-E9DD-4B9E-83F0-9919B226F9E1}"/>
    <pc:docChg chg="custSel modSld">
      <pc:chgData name="Doug Howell" userId="f4e0e85c9fc0c7c6" providerId="LiveId" clId="{B5D51C48-E9DD-4B9E-83F0-9919B226F9E1}" dt="2025-01-27T18:17:46.492" v="2710" actId="20577"/>
      <pc:docMkLst>
        <pc:docMk/>
      </pc:docMkLst>
      <pc:sldChg chg="modNotesTx">
        <pc:chgData name="Doug Howell" userId="f4e0e85c9fc0c7c6" providerId="LiveId" clId="{B5D51C48-E9DD-4B9E-83F0-9919B226F9E1}" dt="2025-01-27T18:11:02.391" v="1602" actId="20577"/>
        <pc:sldMkLst>
          <pc:docMk/>
          <pc:sldMk cId="2786172484" sldId="256"/>
        </pc:sldMkLst>
      </pc:sldChg>
      <pc:sldChg chg="modNotesTx">
        <pc:chgData name="Doug Howell" userId="f4e0e85c9fc0c7c6" providerId="LiveId" clId="{B5D51C48-E9DD-4B9E-83F0-9919B226F9E1}" dt="2025-01-27T18:17:46.492" v="2710" actId="20577"/>
        <pc:sldMkLst>
          <pc:docMk/>
          <pc:sldMk cId="618443726"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A6B93-0FBC-4CDC-BCBC-2ABCF6627902}" type="datetimeFigureOut">
              <a:rPr lang="en-US" smtClean="0"/>
              <a:t>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9EC7D-AC9F-40AE-BBF2-D888182F85A8}" type="slidenum">
              <a:rPr lang="en-US" smtClean="0"/>
              <a:t>‹#›</a:t>
            </a:fld>
            <a:endParaRPr lang="en-US"/>
          </a:p>
        </p:txBody>
      </p:sp>
    </p:spTree>
    <p:extLst>
      <p:ext uri="{BB962C8B-B14F-4D97-AF65-F5344CB8AC3E}">
        <p14:creationId xmlns:p14="http://schemas.microsoft.com/office/powerpoint/2010/main" val="3771923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opportunity to participate in this session.</a:t>
            </a:r>
          </a:p>
          <a:p>
            <a:r>
              <a:rPr lang="en-US" dirty="0"/>
              <a:t>Congratulations to ATNI for the resolution on transmission and energy markets</a:t>
            </a:r>
          </a:p>
          <a:p>
            <a:r>
              <a:rPr lang="en-US" dirty="0"/>
              <a:t>My name is Doug Howell and I am consultant to Non-Government Organizations, mostly climate and environmental groups</a:t>
            </a:r>
          </a:p>
          <a:p>
            <a:r>
              <a:rPr lang="en-US" dirty="0"/>
              <a:t>My focus is on transmission.</a:t>
            </a:r>
          </a:p>
          <a:p>
            <a:r>
              <a:rPr lang="en-US" dirty="0"/>
              <a:t>I am here today to share with Northwest tribes the strong likely of big new transmission lines are coming.</a:t>
            </a:r>
          </a:p>
          <a:p>
            <a:r>
              <a:rPr lang="en-US" dirty="0"/>
              <a:t>The most prominent of those lines is the Montana to Washington and Oregon line that will pass through Idaho.  </a:t>
            </a:r>
          </a:p>
          <a:p>
            <a:r>
              <a:rPr lang="en-US" dirty="0"/>
              <a:t>My hope is that tribes will be engaged before private developers, utilities or the Bonneville Power Administration begin design work which will determine the route</a:t>
            </a:r>
          </a:p>
          <a:p>
            <a:r>
              <a:rPr lang="en-US" dirty="0"/>
              <a:t>Rather it is our hope that Northwest Tribes will determine the route.</a:t>
            </a:r>
          </a:p>
          <a:p>
            <a:r>
              <a:rPr lang="en-US" dirty="0"/>
              <a:t>Better yet, perhaps Northwest Tribes can use this as an opportunity ensure their renewable energy projects get in the grid</a:t>
            </a:r>
          </a:p>
          <a:p>
            <a:r>
              <a:rPr lang="en-US" dirty="0"/>
              <a:t>Better yet, perhaps Northwest Tribes can be owners of the transmission line</a:t>
            </a:r>
          </a:p>
        </p:txBody>
      </p:sp>
      <p:sp>
        <p:nvSpPr>
          <p:cNvPr id="4" name="Slide Number Placeholder 3"/>
          <p:cNvSpPr>
            <a:spLocks noGrp="1"/>
          </p:cNvSpPr>
          <p:nvPr>
            <p:ph type="sldNum" sz="quarter" idx="5"/>
          </p:nvPr>
        </p:nvSpPr>
        <p:spPr/>
        <p:txBody>
          <a:bodyPr/>
          <a:lstStyle/>
          <a:p>
            <a:fld id="{4DD9EC7D-AC9F-40AE-BBF2-D888182F85A8}" type="slidenum">
              <a:rPr lang="en-US" smtClean="0"/>
              <a:t>1</a:t>
            </a:fld>
            <a:endParaRPr lang="en-US"/>
          </a:p>
        </p:txBody>
      </p:sp>
    </p:spTree>
    <p:extLst>
      <p:ext uri="{BB962C8B-B14F-4D97-AF65-F5344CB8AC3E}">
        <p14:creationId xmlns:p14="http://schemas.microsoft.com/office/powerpoint/2010/main" val="381001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share why we believe more transmission is essential.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Load growth: vehicles, buildings, data centers, manufacturing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Data Center 1,000 to 5,000 MW </a:t>
            </a:r>
            <a:r>
              <a:rPr kumimoji="0" lang="en-US" sz="1200" b="0" i="0" u="none" strike="noStrike" kern="1200" cap="none" spc="0" normalizeH="0" baseline="0" noProof="0" dirty="0" err="1">
                <a:ln>
                  <a:noFill/>
                </a:ln>
                <a:solidFill>
                  <a:prstClr val="black"/>
                </a:solidFill>
                <a:effectLst/>
                <a:uLnTx/>
                <a:uFillTx/>
                <a:latin typeface="Aptos" panose="02110004020202020204"/>
                <a:ea typeface="+mn-ea"/>
                <a:cs typeface="+mn-cs"/>
              </a:rPr>
              <a:t>byt</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the early 2030s just for Northwest public utilities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Over 100,000 megawatts of developable wind in Montana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The strongest capacity factors  in the Northwest – Gorge = 33%, MT = 30 to 70 percent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Montana wind peaks in winter when our wind and solar are at low output yet it is when we have the highest demand for electricity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of our major utilities in the </a:t>
            </a:r>
            <a:r>
              <a:rPr lang="en-US" dirty="0" err="1"/>
              <a:t>regiona</a:t>
            </a:r>
            <a:r>
              <a:rPr lang="en-US" dirty="0"/>
              <a:t> have recognized Montana wind as an essential resource in their long-range plans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Electricity is the key to ending global warming in the Northwest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Montana wind is the single most powerful resource to achieve that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Transmission studies confirm this need. </a:t>
            </a:r>
          </a:p>
          <a:p>
            <a:r>
              <a:rPr lang="en-US" dirty="0"/>
              <a:t>1. Connected West was first major 20-year transmission blueprint for the West and Montana to Washington was a major corridor</a:t>
            </a:r>
          </a:p>
          <a:p>
            <a:r>
              <a:rPr lang="en-US" dirty="0"/>
              <a:t>2. The Bonneville Power Administration validated this pathway in its 2024 “Cluster Study” on transmission needs.</a:t>
            </a:r>
          </a:p>
          <a:p>
            <a:r>
              <a:rPr lang="en-US" dirty="0"/>
              <a:t>3. Grid United and Northwestern Energy are currently evaluating the Montana to Idaho pathway, which would connect to pathways headed West</a:t>
            </a:r>
          </a:p>
          <a:p>
            <a:r>
              <a:rPr lang="en-US" dirty="0"/>
              <a:t>4. The five major utilities that own Colstrip Montana coal plant now have MOUs with Grid United on the Montana-based North Plains Connector transmission line that heads East, yet they do not have comparable capacity to bring that transmission West into their service territories, thereby further validating the need for more Montana to Washington/Oregon transmission capacity.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Environmental groups actively want to support this line but only if tribes are engaged in the front-end of the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If you would like to be kept informed about progress or developments, please let me know.</a:t>
            </a:r>
          </a:p>
          <a:p>
            <a:endParaRPr lang="en-US" dirty="0"/>
          </a:p>
          <a:p>
            <a:endParaRPr lang="en-US" dirty="0"/>
          </a:p>
        </p:txBody>
      </p:sp>
      <p:sp>
        <p:nvSpPr>
          <p:cNvPr id="4" name="Slide Number Placeholder 3"/>
          <p:cNvSpPr>
            <a:spLocks noGrp="1"/>
          </p:cNvSpPr>
          <p:nvPr>
            <p:ph type="sldNum" sz="quarter" idx="5"/>
          </p:nvPr>
        </p:nvSpPr>
        <p:spPr/>
        <p:txBody>
          <a:bodyPr/>
          <a:lstStyle/>
          <a:p>
            <a:fld id="{4DD9EC7D-AC9F-40AE-BBF2-D888182F85A8}" type="slidenum">
              <a:rPr lang="en-US" smtClean="0"/>
              <a:t>2</a:t>
            </a:fld>
            <a:endParaRPr lang="en-US"/>
          </a:p>
        </p:txBody>
      </p:sp>
    </p:spTree>
    <p:extLst>
      <p:ext uri="{BB962C8B-B14F-4D97-AF65-F5344CB8AC3E}">
        <p14:creationId xmlns:p14="http://schemas.microsoft.com/office/powerpoint/2010/main" val="2500496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9F54D-0BAB-A617-4E08-690DE8CA76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516E6C-19F0-85A5-0A42-7C9A94B4B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AA1D01-173A-BB56-2566-A128FE368AEC}"/>
              </a:ext>
            </a:extLst>
          </p:cNvPr>
          <p:cNvSpPr>
            <a:spLocks noGrp="1"/>
          </p:cNvSpPr>
          <p:nvPr>
            <p:ph type="dt" sz="half" idx="10"/>
          </p:nvPr>
        </p:nvSpPr>
        <p:spPr/>
        <p:txBody>
          <a:bodyPr/>
          <a:lstStyle/>
          <a:p>
            <a:fld id="{8B0DEB76-5233-4C14-A6A2-E181BFC81991}" type="datetimeFigureOut">
              <a:rPr lang="en-US" smtClean="0"/>
              <a:t>1/27/2025</a:t>
            </a:fld>
            <a:endParaRPr lang="en-US"/>
          </a:p>
        </p:txBody>
      </p:sp>
      <p:sp>
        <p:nvSpPr>
          <p:cNvPr id="5" name="Footer Placeholder 4">
            <a:extLst>
              <a:ext uri="{FF2B5EF4-FFF2-40B4-BE49-F238E27FC236}">
                <a16:creationId xmlns:a16="http://schemas.microsoft.com/office/drawing/2014/main" id="{EE97A710-38AB-0B07-293F-173B69AC3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3AE61-6D28-BDE0-892E-B3BAEAAB8FDF}"/>
              </a:ext>
            </a:extLst>
          </p:cNvPr>
          <p:cNvSpPr>
            <a:spLocks noGrp="1"/>
          </p:cNvSpPr>
          <p:nvPr>
            <p:ph type="sldNum" sz="quarter" idx="12"/>
          </p:nvPr>
        </p:nvSpPr>
        <p:spPr/>
        <p:txBody>
          <a:bodyPr/>
          <a:lstStyle/>
          <a:p>
            <a:fld id="{0D3CF30A-D107-4550-ABE5-1B0DFBCBB9CE}" type="slidenum">
              <a:rPr lang="en-US" smtClean="0"/>
              <a:t>‹#›</a:t>
            </a:fld>
            <a:endParaRPr lang="en-US"/>
          </a:p>
        </p:txBody>
      </p:sp>
    </p:spTree>
    <p:extLst>
      <p:ext uri="{BB962C8B-B14F-4D97-AF65-F5344CB8AC3E}">
        <p14:creationId xmlns:p14="http://schemas.microsoft.com/office/powerpoint/2010/main" val="573284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EA0D2-BA58-9BCD-AC79-A7EE52BB1A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A9492A-7848-FA44-2C01-3BDFBB84D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C6FA0-FE55-5DAD-8DDC-DD29441396B0}"/>
              </a:ext>
            </a:extLst>
          </p:cNvPr>
          <p:cNvSpPr>
            <a:spLocks noGrp="1"/>
          </p:cNvSpPr>
          <p:nvPr>
            <p:ph type="dt" sz="half" idx="10"/>
          </p:nvPr>
        </p:nvSpPr>
        <p:spPr/>
        <p:txBody>
          <a:bodyPr/>
          <a:lstStyle/>
          <a:p>
            <a:fld id="{8B0DEB76-5233-4C14-A6A2-E181BFC81991}" type="datetimeFigureOut">
              <a:rPr lang="en-US" smtClean="0"/>
              <a:t>1/27/2025</a:t>
            </a:fld>
            <a:endParaRPr lang="en-US"/>
          </a:p>
        </p:txBody>
      </p:sp>
      <p:sp>
        <p:nvSpPr>
          <p:cNvPr id="5" name="Footer Placeholder 4">
            <a:extLst>
              <a:ext uri="{FF2B5EF4-FFF2-40B4-BE49-F238E27FC236}">
                <a16:creationId xmlns:a16="http://schemas.microsoft.com/office/drawing/2014/main" id="{92D45500-08E6-6563-C61C-76C36E5DB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C6768-4E03-9189-AB35-EA670FFD4960}"/>
              </a:ext>
            </a:extLst>
          </p:cNvPr>
          <p:cNvSpPr>
            <a:spLocks noGrp="1"/>
          </p:cNvSpPr>
          <p:nvPr>
            <p:ph type="sldNum" sz="quarter" idx="12"/>
          </p:nvPr>
        </p:nvSpPr>
        <p:spPr/>
        <p:txBody>
          <a:bodyPr/>
          <a:lstStyle/>
          <a:p>
            <a:fld id="{0D3CF30A-D107-4550-ABE5-1B0DFBCBB9CE}" type="slidenum">
              <a:rPr lang="en-US" smtClean="0"/>
              <a:t>‹#›</a:t>
            </a:fld>
            <a:endParaRPr lang="en-US"/>
          </a:p>
        </p:txBody>
      </p:sp>
    </p:spTree>
    <p:extLst>
      <p:ext uri="{BB962C8B-B14F-4D97-AF65-F5344CB8AC3E}">
        <p14:creationId xmlns:p14="http://schemas.microsoft.com/office/powerpoint/2010/main" val="327855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B33538-5872-A601-3B86-ED90C34F3E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7867F3-9FE3-5742-2679-C97BE8ED35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47885-3C8E-4A2D-B22A-D40F20E61E29}"/>
              </a:ext>
            </a:extLst>
          </p:cNvPr>
          <p:cNvSpPr>
            <a:spLocks noGrp="1"/>
          </p:cNvSpPr>
          <p:nvPr>
            <p:ph type="dt" sz="half" idx="10"/>
          </p:nvPr>
        </p:nvSpPr>
        <p:spPr/>
        <p:txBody>
          <a:bodyPr/>
          <a:lstStyle/>
          <a:p>
            <a:fld id="{8B0DEB76-5233-4C14-A6A2-E181BFC81991}" type="datetimeFigureOut">
              <a:rPr lang="en-US" smtClean="0"/>
              <a:t>1/27/2025</a:t>
            </a:fld>
            <a:endParaRPr lang="en-US"/>
          </a:p>
        </p:txBody>
      </p:sp>
      <p:sp>
        <p:nvSpPr>
          <p:cNvPr id="5" name="Footer Placeholder 4">
            <a:extLst>
              <a:ext uri="{FF2B5EF4-FFF2-40B4-BE49-F238E27FC236}">
                <a16:creationId xmlns:a16="http://schemas.microsoft.com/office/drawing/2014/main" id="{F5FCEB67-E7E2-4685-338F-272855A13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29918-7BE8-25DD-565C-5CB4778A9521}"/>
              </a:ext>
            </a:extLst>
          </p:cNvPr>
          <p:cNvSpPr>
            <a:spLocks noGrp="1"/>
          </p:cNvSpPr>
          <p:nvPr>
            <p:ph type="sldNum" sz="quarter" idx="12"/>
          </p:nvPr>
        </p:nvSpPr>
        <p:spPr/>
        <p:txBody>
          <a:bodyPr/>
          <a:lstStyle/>
          <a:p>
            <a:fld id="{0D3CF30A-D107-4550-ABE5-1B0DFBCBB9CE}" type="slidenum">
              <a:rPr lang="en-US" smtClean="0"/>
              <a:t>‹#›</a:t>
            </a:fld>
            <a:endParaRPr lang="en-US"/>
          </a:p>
        </p:txBody>
      </p:sp>
    </p:spTree>
    <p:extLst>
      <p:ext uri="{BB962C8B-B14F-4D97-AF65-F5344CB8AC3E}">
        <p14:creationId xmlns:p14="http://schemas.microsoft.com/office/powerpoint/2010/main" val="169424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06A8-0B48-C10D-CC82-3A403D5CB6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937BA2-3CCF-3948-517D-7402A2DAD0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55F75-2CBF-B142-5791-21F9DCE82EE9}"/>
              </a:ext>
            </a:extLst>
          </p:cNvPr>
          <p:cNvSpPr>
            <a:spLocks noGrp="1"/>
          </p:cNvSpPr>
          <p:nvPr>
            <p:ph type="dt" sz="half" idx="10"/>
          </p:nvPr>
        </p:nvSpPr>
        <p:spPr/>
        <p:txBody>
          <a:bodyPr/>
          <a:lstStyle/>
          <a:p>
            <a:fld id="{8B0DEB76-5233-4C14-A6A2-E181BFC81991}" type="datetimeFigureOut">
              <a:rPr lang="en-US" smtClean="0"/>
              <a:t>1/27/2025</a:t>
            </a:fld>
            <a:endParaRPr lang="en-US"/>
          </a:p>
        </p:txBody>
      </p:sp>
      <p:sp>
        <p:nvSpPr>
          <p:cNvPr id="5" name="Footer Placeholder 4">
            <a:extLst>
              <a:ext uri="{FF2B5EF4-FFF2-40B4-BE49-F238E27FC236}">
                <a16:creationId xmlns:a16="http://schemas.microsoft.com/office/drawing/2014/main" id="{B62DD855-1602-DDD6-4666-941795695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1F240-A5EC-329E-B791-300F74060CE2}"/>
              </a:ext>
            </a:extLst>
          </p:cNvPr>
          <p:cNvSpPr>
            <a:spLocks noGrp="1"/>
          </p:cNvSpPr>
          <p:nvPr>
            <p:ph type="sldNum" sz="quarter" idx="12"/>
          </p:nvPr>
        </p:nvSpPr>
        <p:spPr/>
        <p:txBody>
          <a:bodyPr/>
          <a:lstStyle/>
          <a:p>
            <a:fld id="{0D3CF30A-D107-4550-ABE5-1B0DFBCBB9CE}" type="slidenum">
              <a:rPr lang="en-US" smtClean="0"/>
              <a:t>‹#›</a:t>
            </a:fld>
            <a:endParaRPr lang="en-US"/>
          </a:p>
        </p:txBody>
      </p:sp>
    </p:spTree>
    <p:extLst>
      <p:ext uri="{BB962C8B-B14F-4D97-AF65-F5344CB8AC3E}">
        <p14:creationId xmlns:p14="http://schemas.microsoft.com/office/powerpoint/2010/main" val="248631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A069-6B19-E596-5E93-483CB658AE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615FE5-8072-58AF-B463-6D27117723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B03B28-4A06-3807-B590-EFB32A8A2195}"/>
              </a:ext>
            </a:extLst>
          </p:cNvPr>
          <p:cNvSpPr>
            <a:spLocks noGrp="1"/>
          </p:cNvSpPr>
          <p:nvPr>
            <p:ph type="dt" sz="half" idx="10"/>
          </p:nvPr>
        </p:nvSpPr>
        <p:spPr/>
        <p:txBody>
          <a:bodyPr/>
          <a:lstStyle/>
          <a:p>
            <a:fld id="{8B0DEB76-5233-4C14-A6A2-E181BFC81991}" type="datetimeFigureOut">
              <a:rPr lang="en-US" smtClean="0"/>
              <a:t>1/27/2025</a:t>
            </a:fld>
            <a:endParaRPr lang="en-US"/>
          </a:p>
        </p:txBody>
      </p:sp>
      <p:sp>
        <p:nvSpPr>
          <p:cNvPr id="5" name="Footer Placeholder 4">
            <a:extLst>
              <a:ext uri="{FF2B5EF4-FFF2-40B4-BE49-F238E27FC236}">
                <a16:creationId xmlns:a16="http://schemas.microsoft.com/office/drawing/2014/main" id="{1DFD5AF7-F2E2-F3E0-2B49-828EE32A0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012DF5-A050-24B8-A03D-4D7B5E858ABC}"/>
              </a:ext>
            </a:extLst>
          </p:cNvPr>
          <p:cNvSpPr>
            <a:spLocks noGrp="1"/>
          </p:cNvSpPr>
          <p:nvPr>
            <p:ph type="sldNum" sz="quarter" idx="12"/>
          </p:nvPr>
        </p:nvSpPr>
        <p:spPr/>
        <p:txBody>
          <a:bodyPr/>
          <a:lstStyle/>
          <a:p>
            <a:fld id="{0D3CF30A-D107-4550-ABE5-1B0DFBCBB9CE}" type="slidenum">
              <a:rPr lang="en-US" smtClean="0"/>
              <a:t>‹#›</a:t>
            </a:fld>
            <a:endParaRPr lang="en-US"/>
          </a:p>
        </p:txBody>
      </p:sp>
    </p:spTree>
    <p:extLst>
      <p:ext uri="{BB962C8B-B14F-4D97-AF65-F5344CB8AC3E}">
        <p14:creationId xmlns:p14="http://schemas.microsoft.com/office/powerpoint/2010/main" val="1388217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66D97-7056-8506-E12E-601E1CEE6B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2A6D06-5346-6267-7800-C3CD016E74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A477BC-9D68-B087-E189-AF13B84E52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E9F145-E8FD-5C64-CDEF-DCACC5481DCB}"/>
              </a:ext>
            </a:extLst>
          </p:cNvPr>
          <p:cNvSpPr>
            <a:spLocks noGrp="1"/>
          </p:cNvSpPr>
          <p:nvPr>
            <p:ph type="dt" sz="half" idx="10"/>
          </p:nvPr>
        </p:nvSpPr>
        <p:spPr/>
        <p:txBody>
          <a:bodyPr/>
          <a:lstStyle/>
          <a:p>
            <a:fld id="{8B0DEB76-5233-4C14-A6A2-E181BFC81991}" type="datetimeFigureOut">
              <a:rPr lang="en-US" smtClean="0"/>
              <a:t>1/27/2025</a:t>
            </a:fld>
            <a:endParaRPr lang="en-US"/>
          </a:p>
        </p:txBody>
      </p:sp>
      <p:sp>
        <p:nvSpPr>
          <p:cNvPr id="6" name="Footer Placeholder 5">
            <a:extLst>
              <a:ext uri="{FF2B5EF4-FFF2-40B4-BE49-F238E27FC236}">
                <a16:creationId xmlns:a16="http://schemas.microsoft.com/office/drawing/2014/main" id="{1D11DAD8-7EC8-4DFA-07CC-1D19701E7F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D184CC-1969-E422-9492-4C79FAFA52D6}"/>
              </a:ext>
            </a:extLst>
          </p:cNvPr>
          <p:cNvSpPr>
            <a:spLocks noGrp="1"/>
          </p:cNvSpPr>
          <p:nvPr>
            <p:ph type="sldNum" sz="quarter" idx="12"/>
          </p:nvPr>
        </p:nvSpPr>
        <p:spPr/>
        <p:txBody>
          <a:bodyPr/>
          <a:lstStyle/>
          <a:p>
            <a:fld id="{0D3CF30A-D107-4550-ABE5-1B0DFBCBB9CE}" type="slidenum">
              <a:rPr lang="en-US" smtClean="0"/>
              <a:t>‹#›</a:t>
            </a:fld>
            <a:endParaRPr lang="en-US"/>
          </a:p>
        </p:txBody>
      </p:sp>
    </p:spTree>
    <p:extLst>
      <p:ext uri="{BB962C8B-B14F-4D97-AF65-F5344CB8AC3E}">
        <p14:creationId xmlns:p14="http://schemas.microsoft.com/office/powerpoint/2010/main" val="230296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25E8-0CB1-5E85-97B8-9F3B58AA99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7AFA0D-EB15-D66F-6203-BDD9EB5EA8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AE4DEA-10FD-F855-9E65-F741C59A31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22A685-3F64-78E6-9DF0-D8D6D055D7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63B6BD-373C-6208-F3D4-AE50181F75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362659-B4A7-892F-0FB9-6C7E61E54A7F}"/>
              </a:ext>
            </a:extLst>
          </p:cNvPr>
          <p:cNvSpPr>
            <a:spLocks noGrp="1"/>
          </p:cNvSpPr>
          <p:nvPr>
            <p:ph type="dt" sz="half" idx="10"/>
          </p:nvPr>
        </p:nvSpPr>
        <p:spPr/>
        <p:txBody>
          <a:bodyPr/>
          <a:lstStyle/>
          <a:p>
            <a:fld id="{8B0DEB76-5233-4C14-A6A2-E181BFC81991}" type="datetimeFigureOut">
              <a:rPr lang="en-US" smtClean="0"/>
              <a:t>1/27/2025</a:t>
            </a:fld>
            <a:endParaRPr lang="en-US"/>
          </a:p>
        </p:txBody>
      </p:sp>
      <p:sp>
        <p:nvSpPr>
          <p:cNvPr id="8" name="Footer Placeholder 7">
            <a:extLst>
              <a:ext uri="{FF2B5EF4-FFF2-40B4-BE49-F238E27FC236}">
                <a16:creationId xmlns:a16="http://schemas.microsoft.com/office/drawing/2014/main" id="{97B876D8-D053-D04B-0B51-C5E06DF2DC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4F8EAC-699F-D7C2-FF0F-6F175A7C0C2F}"/>
              </a:ext>
            </a:extLst>
          </p:cNvPr>
          <p:cNvSpPr>
            <a:spLocks noGrp="1"/>
          </p:cNvSpPr>
          <p:nvPr>
            <p:ph type="sldNum" sz="quarter" idx="12"/>
          </p:nvPr>
        </p:nvSpPr>
        <p:spPr/>
        <p:txBody>
          <a:bodyPr/>
          <a:lstStyle/>
          <a:p>
            <a:fld id="{0D3CF30A-D107-4550-ABE5-1B0DFBCBB9CE}" type="slidenum">
              <a:rPr lang="en-US" smtClean="0"/>
              <a:t>‹#›</a:t>
            </a:fld>
            <a:endParaRPr lang="en-US"/>
          </a:p>
        </p:txBody>
      </p:sp>
    </p:spTree>
    <p:extLst>
      <p:ext uri="{BB962C8B-B14F-4D97-AF65-F5344CB8AC3E}">
        <p14:creationId xmlns:p14="http://schemas.microsoft.com/office/powerpoint/2010/main" val="57270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9060-6409-7FCA-7B81-F712A4E9CA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C97FD4-741F-7E28-FA1E-244404DF7F68}"/>
              </a:ext>
            </a:extLst>
          </p:cNvPr>
          <p:cNvSpPr>
            <a:spLocks noGrp="1"/>
          </p:cNvSpPr>
          <p:nvPr>
            <p:ph type="dt" sz="half" idx="10"/>
          </p:nvPr>
        </p:nvSpPr>
        <p:spPr/>
        <p:txBody>
          <a:bodyPr/>
          <a:lstStyle/>
          <a:p>
            <a:fld id="{8B0DEB76-5233-4C14-A6A2-E181BFC81991}" type="datetimeFigureOut">
              <a:rPr lang="en-US" smtClean="0"/>
              <a:t>1/27/2025</a:t>
            </a:fld>
            <a:endParaRPr lang="en-US"/>
          </a:p>
        </p:txBody>
      </p:sp>
      <p:sp>
        <p:nvSpPr>
          <p:cNvPr id="4" name="Footer Placeholder 3">
            <a:extLst>
              <a:ext uri="{FF2B5EF4-FFF2-40B4-BE49-F238E27FC236}">
                <a16:creationId xmlns:a16="http://schemas.microsoft.com/office/drawing/2014/main" id="{A5670245-105E-FCE4-FC68-9325C804A1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2ECAEB-D7ED-9B7E-A0AB-CFAF41B39765}"/>
              </a:ext>
            </a:extLst>
          </p:cNvPr>
          <p:cNvSpPr>
            <a:spLocks noGrp="1"/>
          </p:cNvSpPr>
          <p:nvPr>
            <p:ph type="sldNum" sz="quarter" idx="12"/>
          </p:nvPr>
        </p:nvSpPr>
        <p:spPr/>
        <p:txBody>
          <a:bodyPr/>
          <a:lstStyle/>
          <a:p>
            <a:fld id="{0D3CF30A-D107-4550-ABE5-1B0DFBCBB9CE}" type="slidenum">
              <a:rPr lang="en-US" smtClean="0"/>
              <a:t>‹#›</a:t>
            </a:fld>
            <a:endParaRPr lang="en-US"/>
          </a:p>
        </p:txBody>
      </p:sp>
    </p:spTree>
    <p:extLst>
      <p:ext uri="{BB962C8B-B14F-4D97-AF65-F5344CB8AC3E}">
        <p14:creationId xmlns:p14="http://schemas.microsoft.com/office/powerpoint/2010/main" val="327436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4B1990-4D5C-3935-D2DE-8EE3770254D7}"/>
              </a:ext>
            </a:extLst>
          </p:cNvPr>
          <p:cNvSpPr>
            <a:spLocks noGrp="1"/>
          </p:cNvSpPr>
          <p:nvPr>
            <p:ph type="dt" sz="half" idx="10"/>
          </p:nvPr>
        </p:nvSpPr>
        <p:spPr/>
        <p:txBody>
          <a:bodyPr/>
          <a:lstStyle/>
          <a:p>
            <a:fld id="{8B0DEB76-5233-4C14-A6A2-E181BFC81991}" type="datetimeFigureOut">
              <a:rPr lang="en-US" smtClean="0"/>
              <a:t>1/27/2025</a:t>
            </a:fld>
            <a:endParaRPr lang="en-US"/>
          </a:p>
        </p:txBody>
      </p:sp>
      <p:sp>
        <p:nvSpPr>
          <p:cNvPr id="3" name="Footer Placeholder 2">
            <a:extLst>
              <a:ext uri="{FF2B5EF4-FFF2-40B4-BE49-F238E27FC236}">
                <a16:creationId xmlns:a16="http://schemas.microsoft.com/office/drawing/2014/main" id="{ECEDB846-09A1-97A1-755D-7F15801676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A466A9-BD6F-A306-4BDB-8E3036C10B7F}"/>
              </a:ext>
            </a:extLst>
          </p:cNvPr>
          <p:cNvSpPr>
            <a:spLocks noGrp="1"/>
          </p:cNvSpPr>
          <p:nvPr>
            <p:ph type="sldNum" sz="quarter" idx="12"/>
          </p:nvPr>
        </p:nvSpPr>
        <p:spPr/>
        <p:txBody>
          <a:bodyPr/>
          <a:lstStyle/>
          <a:p>
            <a:fld id="{0D3CF30A-D107-4550-ABE5-1B0DFBCBB9CE}" type="slidenum">
              <a:rPr lang="en-US" smtClean="0"/>
              <a:t>‹#›</a:t>
            </a:fld>
            <a:endParaRPr lang="en-US"/>
          </a:p>
        </p:txBody>
      </p:sp>
    </p:spTree>
    <p:extLst>
      <p:ext uri="{BB962C8B-B14F-4D97-AF65-F5344CB8AC3E}">
        <p14:creationId xmlns:p14="http://schemas.microsoft.com/office/powerpoint/2010/main" val="3028007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8B3B1-3F57-B7B1-E519-3ABED1E221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896217-90BE-19E8-D0CC-804AFFC1D5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188A4-3F84-0057-EEF3-1C7C7B0A5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84EE1-7CD2-8756-D306-9FF2B92BCC2B}"/>
              </a:ext>
            </a:extLst>
          </p:cNvPr>
          <p:cNvSpPr>
            <a:spLocks noGrp="1"/>
          </p:cNvSpPr>
          <p:nvPr>
            <p:ph type="dt" sz="half" idx="10"/>
          </p:nvPr>
        </p:nvSpPr>
        <p:spPr/>
        <p:txBody>
          <a:bodyPr/>
          <a:lstStyle/>
          <a:p>
            <a:fld id="{8B0DEB76-5233-4C14-A6A2-E181BFC81991}" type="datetimeFigureOut">
              <a:rPr lang="en-US" smtClean="0"/>
              <a:t>1/27/2025</a:t>
            </a:fld>
            <a:endParaRPr lang="en-US"/>
          </a:p>
        </p:txBody>
      </p:sp>
      <p:sp>
        <p:nvSpPr>
          <p:cNvPr id="6" name="Footer Placeholder 5">
            <a:extLst>
              <a:ext uri="{FF2B5EF4-FFF2-40B4-BE49-F238E27FC236}">
                <a16:creationId xmlns:a16="http://schemas.microsoft.com/office/drawing/2014/main" id="{9FF6E018-C2E2-3007-4E50-DFF9C809F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59264-B686-C181-15B4-6D9B5A333ED1}"/>
              </a:ext>
            </a:extLst>
          </p:cNvPr>
          <p:cNvSpPr>
            <a:spLocks noGrp="1"/>
          </p:cNvSpPr>
          <p:nvPr>
            <p:ph type="sldNum" sz="quarter" idx="12"/>
          </p:nvPr>
        </p:nvSpPr>
        <p:spPr/>
        <p:txBody>
          <a:bodyPr/>
          <a:lstStyle/>
          <a:p>
            <a:fld id="{0D3CF30A-D107-4550-ABE5-1B0DFBCBB9CE}" type="slidenum">
              <a:rPr lang="en-US" smtClean="0"/>
              <a:t>‹#›</a:t>
            </a:fld>
            <a:endParaRPr lang="en-US"/>
          </a:p>
        </p:txBody>
      </p:sp>
    </p:spTree>
    <p:extLst>
      <p:ext uri="{BB962C8B-B14F-4D97-AF65-F5344CB8AC3E}">
        <p14:creationId xmlns:p14="http://schemas.microsoft.com/office/powerpoint/2010/main" val="225127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070B-C58C-B6B5-1D5A-194B4EE19E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22BA03-0D1B-823E-A497-7F00A3E7A3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F244C9-87F7-8408-E09A-06BC9E88F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5FA046-2B6A-7512-7B6F-96508E936645}"/>
              </a:ext>
            </a:extLst>
          </p:cNvPr>
          <p:cNvSpPr>
            <a:spLocks noGrp="1"/>
          </p:cNvSpPr>
          <p:nvPr>
            <p:ph type="dt" sz="half" idx="10"/>
          </p:nvPr>
        </p:nvSpPr>
        <p:spPr/>
        <p:txBody>
          <a:bodyPr/>
          <a:lstStyle/>
          <a:p>
            <a:fld id="{8B0DEB76-5233-4C14-A6A2-E181BFC81991}" type="datetimeFigureOut">
              <a:rPr lang="en-US" smtClean="0"/>
              <a:t>1/27/2025</a:t>
            </a:fld>
            <a:endParaRPr lang="en-US"/>
          </a:p>
        </p:txBody>
      </p:sp>
      <p:sp>
        <p:nvSpPr>
          <p:cNvPr id="6" name="Footer Placeholder 5">
            <a:extLst>
              <a:ext uri="{FF2B5EF4-FFF2-40B4-BE49-F238E27FC236}">
                <a16:creationId xmlns:a16="http://schemas.microsoft.com/office/drawing/2014/main" id="{BD19D635-56B0-5AB9-30A2-5661F06971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32FD5C-092E-4CC2-A0CB-B94B98A18CBF}"/>
              </a:ext>
            </a:extLst>
          </p:cNvPr>
          <p:cNvSpPr>
            <a:spLocks noGrp="1"/>
          </p:cNvSpPr>
          <p:nvPr>
            <p:ph type="sldNum" sz="quarter" idx="12"/>
          </p:nvPr>
        </p:nvSpPr>
        <p:spPr/>
        <p:txBody>
          <a:bodyPr/>
          <a:lstStyle/>
          <a:p>
            <a:fld id="{0D3CF30A-D107-4550-ABE5-1B0DFBCBB9CE}" type="slidenum">
              <a:rPr lang="en-US" smtClean="0"/>
              <a:t>‹#›</a:t>
            </a:fld>
            <a:endParaRPr lang="en-US"/>
          </a:p>
        </p:txBody>
      </p:sp>
    </p:spTree>
    <p:extLst>
      <p:ext uri="{BB962C8B-B14F-4D97-AF65-F5344CB8AC3E}">
        <p14:creationId xmlns:p14="http://schemas.microsoft.com/office/powerpoint/2010/main" val="204482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268499-E165-C796-D4EA-428E9AF2B8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837A45-858F-E8F5-AA14-8E8DF4866B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9EB46-759C-44A4-4783-9EDD445B69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0DEB76-5233-4C14-A6A2-E181BFC81991}" type="datetimeFigureOut">
              <a:rPr lang="en-US" smtClean="0"/>
              <a:t>1/27/2025</a:t>
            </a:fld>
            <a:endParaRPr lang="en-US"/>
          </a:p>
        </p:txBody>
      </p:sp>
      <p:sp>
        <p:nvSpPr>
          <p:cNvPr id="5" name="Footer Placeholder 4">
            <a:extLst>
              <a:ext uri="{FF2B5EF4-FFF2-40B4-BE49-F238E27FC236}">
                <a16:creationId xmlns:a16="http://schemas.microsoft.com/office/drawing/2014/main" id="{B8141227-9BDB-3CD5-5198-8CF9E35340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53870E5-1DB7-C9A8-8195-8EF7DA8228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3CF30A-D107-4550-ABE5-1B0DFBCBB9CE}" type="slidenum">
              <a:rPr lang="en-US" smtClean="0"/>
              <a:t>‹#›</a:t>
            </a:fld>
            <a:endParaRPr lang="en-US"/>
          </a:p>
        </p:txBody>
      </p:sp>
    </p:spTree>
    <p:extLst>
      <p:ext uri="{BB962C8B-B14F-4D97-AF65-F5344CB8AC3E}">
        <p14:creationId xmlns:p14="http://schemas.microsoft.com/office/powerpoint/2010/main" val="3868094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ougHowellTx@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D4AA8-662A-3931-A9C4-71D060A02F45}"/>
              </a:ext>
            </a:extLst>
          </p:cNvPr>
          <p:cNvSpPr>
            <a:spLocks noGrp="1"/>
          </p:cNvSpPr>
          <p:nvPr>
            <p:ph type="ctrTitle"/>
          </p:nvPr>
        </p:nvSpPr>
        <p:spPr>
          <a:xfrm>
            <a:off x="1524000" y="3831772"/>
            <a:ext cx="9144000" cy="2884714"/>
          </a:xfrm>
        </p:spPr>
        <p:txBody>
          <a:bodyPr>
            <a:normAutofit/>
          </a:bodyPr>
          <a:lstStyle/>
          <a:p>
            <a:r>
              <a:rPr lang="en-US" sz="4000" dirty="0"/>
              <a:t>Doug Howell</a:t>
            </a:r>
            <a:br>
              <a:rPr lang="en-US" sz="4000" dirty="0"/>
            </a:br>
            <a:r>
              <a:rPr lang="en-US" sz="4000" dirty="0"/>
              <a:t>NGO Consultant on Transmission</a:t>
            </a:r>
            <a:br>
              <a:rPr lang="en-US" sz="4000" dirty="0"/>
            </a:br>
            <a:r>
              <a:rPr lang="en-US" sz="4000" dirty="0">
                <a:hlinkClick r:id="rId3"/>
              </a:rPr>
              <a:t>DougHowellTx@gmail.com</a:t>
            </a:r>
            <a:br>
              <a:rPr lang="en-US" sz="4000" dirty="0"/>
            </a:br>
            <a:endParaRPr lang="en-US" sz="4000" dirty="0"/>
          </a:p>
        </p:txBody>
      </p:sp>
      <p:pic>
        <p:nvPicPr>
          <p:cNvPr id="5" name="Picture 4">
            <a:extLst>
              <a:ext uri="{FF2B5EF4-FFF2-40B4-BE49-F238E27FC236}">
                <a16:creationId xmlns:a16="http://schemas.microsoft.com/office/drawing/2014/main" id="{9BB2DBFD-FD1E-5B04-158B-2B2FF2CD05C5}"/>
              </a:ext>
            </a:extLst>
          </p:cNvPr>
          <p:cNvPicPr>
            <a:picLocks noChangeAspect="1"/>
          </p:cNvPicPr>
          <p:nvPr/>
        </p:nvPicPr>
        <p:blipFill>
          <a:blip r:embed="rId4"/>
          <a:stretch>
            <a:fillRect/>
          </a:stretch>
        </p:blipFill>
        <p:spPr>
          <a:xfrm>
            <a:off x="0" y="0"/>
            <a:ext cx="12192000" cy="3684045"/>
          </a:xfrm>
          <a:prstGeom prst="rect">
            <a:avLst/>
          </a:prstGeom>
        </p:spPr>
      </p:pic>
    </p:spTree>
    <p:extLst>
      <p:ext uri="{BB962C8B-B14F-4D97-AF65-F5344CB8AC3E}">
        <p14:creationId xmlns:p14="http://schemas.microsoft.com/office/powerpoint/2010/main" val="278617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map of the state of idaho&#10;&#10;Description automatically generated">
            <a:extLst>
              <a:ext uri="{FF2B5EF4-FFF2-40B4-BE49-F238E27FC236}">
                <a16:creationId xmlns:a16="http://schemas.microsoft.com/office/drawing/2014/main" id="{C93F7D29-75C3-32F5-76D8-99DFE46EB1E9}"/>
              </a:ext>
            </a:extLst>
          </p:cNvPr>
          <p:cNvPicPr>
            <a:picLocks noGrp="1" noChangeAspect="1"/>
          </p:cNvPicPr>
          <p:nvPr>
            <p:ph idx="1"/>
          </p:nvPr>
        </p:nvPicPr>
        <p:blipFill>
          <a:blip r:embed="rId3"/>
          <a:stretch>
            <a:fillRect/>
          </a:stretch>
        </p:blipFill>
        <p:spPr>
          <a:xfrm>
            <a:off x="185323" y="97972"/>
            <a:ext cx="11821353" cy="6063343"/>
          </a:xfrm>
          <a:prstGeom prst="rect">
            <a:avLst/>
          </a:prstGeom>
        </p:spPr>
      </p:pic>
      <p:sp>
        <p:nvSpPr>
          <p:cNvPr id="5" name="TextBox 4">
            <a:extLst>
              <a:ext uri="{FF2B5EF4-FFF2-40B4-BE49-F238E27FC236}">
                <a16:creationId xmlns:a16="http://schemas.microsoft.com/office/drawing/2014/main" id="{9069A07D-0C4C-660C-605C-0F585B2D896E}"/>
              </a:ext>
            </a:extLst>
          </p:cNvPr>
          <p:cNvSpPr txBox="1"/>
          <p:nvPr/>
        </p:nvSpPr>
        <p:spPr>
          <a:xfrm>
            <a:off x="185323" y="6259286"/>
            <a:ext cx="7989848" cy="584775"/>
          </a:xfrm>
          <a:prstGeom prst="rect">
            <a:avLst/>
          </a:prstGeom>
          <a:noFill/>
        </p:spPr>
        <p:txBody>
          <a:bodyPr wrap="square" rtlCol="0">
            <a:spAutoFit/>
          </a:bodyPr>
          <a:lstStyle/>
          <a:p>
            <a:r>
              <a:rPr lang="en-US" sz="3200" b="0" i="0" u="sng" dirty="0">
                <a:effectLst/>
                <a:latin typeface="Google Sans Text"/>
              </a:rPr>
              <a:t>WECC-Map-of-Principal-Transmission-Lines.pdf</a:t>
            </a:r>
            <a:endParaRPr lang="en-US" sz="3200" dirty="0"/>
          </a:p>
        </p:txBody>
      </p:sp>
    </p:spTree>
    <p:extLst>
      <p:ext uri="{BB962C8B-B14F-4D97-AF65-F5344CB8AC3E}">
        <p14:creationId xmlns:p14="http://schemas.microsoft.com/office/powerpoint/2010/main" val="618443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TotalTime>
  <Words>481</Words>
  <Application>Microsoft Office PowerPoint</Application>
  <PresentationFormat>Widescreen</PresentationFormat>
  <Paragraphs>33</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Google Sans Text</vt:lpstr>
      <vt:lpstr>Office Theme</vt:lpstr>
      <vt:lpstr>Doug Howell NGO Consultant on Transmission DougHowellTx@gmail.com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Doug Howell</dc:creator>
  <cp:lastModifiedBy>Doug Howell</cp:lastModifiedBy>
  <cp:revision>1</cp:revision>
  <dcterms:created xsi:type="dcterms:W3CDTF">2025-01-25T20:41:25Z</dcterms:created>
  <dcterms:modified xsi:type="dcterms:W3CDTF">2025-01-27T18:17:48Z</dcterms:modified>
</cp:coreProperties>
</file>