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3FA"/>
    <a:srgbClr val="C9ECF3"/>
    <a:srgbClr val="C5E9F1"/>
    <a:srgbClr val="B1D5EB"/>
    <a:srgbClr val="B4E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D7DDEE-A248-8144-4CB4-AFF20D9AB077}" v="26" dt="2024-05-08T15:31:08.5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5AF26-72CA-45BB-BC53-596DD83D5237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C7F37-DB05-4A28-81FD-2A7AEE4BE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76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hyperlink" Target="https://www.youtube.com/@BSEEgov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hyperlink" Target="https://www.linkedin.com/company/bureau-of-safety-and-environmental-enforcement/mycompany/?viewAsMember=true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EF219-5D9C-4BCA-AEF1-028E58CE10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0993" y="566308"/>
            <a:ext cx="8362950" cy="1249362"/>
          </a:xfrm>
        </p:spPr>
        <p:txBody>
          <a:bodyPr anchor="t"/>
          <a:lstStyle>
            <a:lvl1pPr algn="ctr">
              <a:defRPr sz="6000"/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F3049D-9CD1-4130-9BF5-5EE1F89C54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2930" y="2777916"/>
            <a:ext cx="7286625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 Name</a:t>
            </a:r>
          </a:p>
          <a:p>
            <a:r>
              <a:rPr lang="en-US"/>
              <a:t>Presenter Title</a:t>
            </a:r>
          </a:p>
          <a:p>
            <a:r>
              <a:rPr lang="en-US"/>
              <a:t>Date</a:t>
            </a:r>
          </a:p>
          <a:p>
            <a:r>
              <a:rPr lang="en-US"/>
              <a:t>Venue Title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914A114-7888-4829-B368-25A909B2E5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77"/>
          <a:stretch/>
        </p:blipFill>
        <p:spPr>
          <a:xfrm>
            <a:off x="0" y="5395924"/>
            <a:ext cx="12192000" cy="1462076"/>
          </a:xfrm>
          <a:prstGeom prst="rect">
            <a:avLst/>
          </a:prstGeom>
          <a:solidFill>
            <a:srgbClr val="E2F3FA"/>
          </a:solidFill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13A8849-2CFE-445C-BFC5-9112ADE7A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243" y="5683705"/>
            <a:ext cx="7639050" cy="886514"/>
          </a:xfrm>
          <a:prstGeom prst="rect">
            <a:avLst/>
          </a:prstGeom>
        </p:spPr>
        <p:txBody>
          <a:bodyPr/>
          <a:lstStyle>
            <a:lvl1pPr algn="ctr">
              <a:defRPr sz="2000" i="1" baseline="0">
                <a:solidFill>
                  <a:schemeClr val="bg1"/>
                </a:solidFill>
                <a:latin typeface="Perpetua" panose="02020502060401020303" pitchFamily="18" charset="0"/>
              </a:defRPr>
            </a:lvl1pPr>
          </a:lstStyle>
          <a:p>
            <a:endParaRPr lang="en-US" sz="1800"/>
          </a:p>
        </p:txBody>
      </p:sp>
      <p:pic>
        <p:nvPicPr>
          <p:cNvPr id="15" name="Picture 14" descr="Logo, company name&#10;&#10;Description automatically generated">
            <a:extLst>
              <a:ext uri="{FF2B5EF4-FFF2-40B4-BE49-F238E27FC236}">
                <a16:creationId xmlns:a16="http://schemas.microsoft.com/office/drawing/2014/main" id="{E5CEFF88-A8A3-4289-97E9-AF5B94F6EF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7425" t="7320" r="6457" b="7770"/>
          <a:stretch/>
        </p:blipFill>
        <p:spPr>
          <a:xfrm>
            <a:off x="8905875" y="1314450"/>
            <a:ext cx="2762250" cy="2705100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679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19764-376A-4CF6-863B-896ABA657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5EEF5-ACFC-4F29-8317-58C9A4069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B9A09-446E-48C4-B74D-7992332F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325A7E8F-9E71-419A-8977-74ABE3350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7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09F5E-A402-40D8-9093-0082B4B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1A55D-3FF9-4262-B6A7-2B316A0D88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1A5ED5-BF79-4FA7-8639-5AAE0A457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26888-6A63-40EB-92E4-711311197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325A7E8F-9E71-419A-8977-74ABE3350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9D5A5-5F29-4CC9-9384-48E8DAC41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27D20-AC28-4177-9533-C5205D0FD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508615-E5DF-4AFC-B20A-5DD81D1CA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D88B81-4EEB-4387-B5F3-DA3B3F8DB3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B65C8E-AB02-4EC6-AF04-9A62A95D6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F57F9E-CE02-4A80-AA8A-B6DDA743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325A7E8F-9E71-419A-8977-74ABE3350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3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BB71A-4037-4140-85F3-78AC14223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06065-183F-476F-80FF-8956B3D47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325A7E8F-9E71-419A-8977-74ABE3350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08A38-4072-4017-80F7-7130A3452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CCFA1-2D7A-467E-A93B-387323E6D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566002-F142-4D47-BEAF-5ACD2D365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55265F-D440-42B2-BFC6-E21FB6A8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325A7E8F-9E71-419A-8977-74ABE3350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6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BBCB9-6D6A-4050-A595-F9C42D8B8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35B508-0966-4049-B6C4-76553933DC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E797D-1771-445D-B695-81FB7AECB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117C43-EED1-49CF-B7A0-365ACCEAB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7E8F-9E71-419A-8977-74ABE3350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5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BBCB9-6D6A-4050-A595-F9C42D8B8A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5256212" cy="2428240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Questions?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E797D-1771-445D-B695-81FB7AECB36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885440"/>
            <a:ext cx="5256212" cy="29835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Presenter contact info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E6B6C1F-DA57-42EC-A6A7-78533046E9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09182" y="610870"/>
            <a:ext cx="3254218" cy="5057134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 sz="18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/>
            </a:pPr>
            <a:r>
              <a:rPr lang="en-US"/>
              <a:t>BSEE Website: www.bsee.gov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@BSEEgov</a:t>
            </a:r>
          </a:p>
          <a:p>
            <a:pPr lvl="0"/>
            <a:r>
              <a:rPr lang="en-US"/>
              <a:t>		               </a:t>
            </a:r>
          </a:p>
          <a:p>
            <a:pPr lvl="0"/>
            <a:br>
              <a:rPr lang="en-US"/>
            </a:br>
            <a:r>
              <a:rPr lang="en-US" err="1"/>
              <a:t>BSEEgov</a:t>
            </a:r>
            <a:endParaRPr lang="en-US"/>
          </a:p>
          <a:p>
            <a:pPr lvl="0"/>
            <a:r>
              <a:rPr lang="en-US"/>
              <a:t>		              </a:t>
            </a:r>
          </a:p>
          <a:p>
            <a:pPr lvl="0"/>
            <a:r>
              <a:rPr lang="en-US"/>
              <a:t>Bureau of Safety and </a:t>
            </a:r>
          </a:p>
          <a:p>
            <a:pPr lvl="0"/>
            <a:r>
              <a:rPr lang="en-US"/>
              <a:t>Environmental Enforcement</a:t>
            </a:r>
          </a:p>
          <a:p>
            <a:pPr lvl="0"/>
            <a:endParaRPr lang="en-US"/>
          </a:p>
          <a:p>
            <a:pPr lvl="0"/>
            <a:r>
              <a:rPr lang="en-US" err="1"/>
              <a:t>BSEEgov</a:t>
            </a:r>
            <a:endParaRPr lang="en-US"/>
          </a:p>
        </p:txBody>
      </p:sp>
      <p:pic>
        <p:nvPicPr>
          <p:cNvPr id="12" name="Picture 11" descr="Logo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6D9FF5E3-7983-489C-B2BC-F18086B725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66232" y="2612236"/>
            <a:ext cx="641212" cy="641212"/>
          </a:xfrm>
          <a:prstGeom prst="rect">
            <a:avLst/>
          </a:prstGeom>
        </p:spPr>
      </p:pic>
      <p:pic>
        <p:nvPicPr>
          <p:cNvPr id="13" name="Picture 12">
            <a:hlinkClick r:id="rId4"/>
            <a:extLst>
              <a:ext uri="{FF2B5EF4-FFF2-40B4-BE49-F238E27FC236}">
                <a16:creationId xmlns:a16="http://schemas.microsoft.com/office/drawing/2014/main" id="{08A79F13-6B6F-4051-A1A2-51983EFF3A0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4117" y="3578119"/>
            <a:ext cx="669701" cy="667476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117C43-EED1-49CF-B7A0-365ACCEAB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3801" y="6031199"/>
            <a:ext cx="2743200" cy="365125"/>
          </a:xfrm>
        </p:spPr>
        <p:txBody>
          <a:bodyPr/>
          <a:lstStyle/>
          <a:p>
            <a:fld id="{325A7E8F-9E71-419A-8977-74ABE33502A1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Image result for Facebook Icon">
            <a:extLst>
              <a:ext uri="{FF2B5EF4-FFF2-40B4-BE49-F238E27FC236}">
                <a16:creationId xmlns:a16="http://schemas.microsoft.com/office/drawing/2014/main" id="{6D8F0D21-4575-46A9-912B-72AE0D565F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232" y="4629534"/>
            <a:ext cx="742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A4C372-DC13-4C92-9026-46346E54350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765409" y="1485516"/>
            <a:ext cx="1055156" cy="1055156"/>
          </a:xfrm>
          <a:prstGeom prst="rect">
            <a:avLst/>
          </a:prstGeom>
        </p:spPr>
      </p:pic>
      <p:pic>
        <p:nvPicPr>
          <p:cNvPr id="18" name="Picture 17" descr="Logo, company name&#10;&#10;Description automatically generated">
            <a:extLst>
              <a:ext uri="{FF2B5EF4-FFF2-40B4-BE49-F238E27FC236}">
                <a16:creationId xmlns:a16="http://schemas.microsoft.com/office/drawing/2014/main" id="{DA77692F-A660-451F-860A-9CB1532D4D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r="-3" b="-3"/>
          <a:stretch/>
        </p:blipFill>
        <p:spPr>
          <a:xfrm>
            <a:off x="7817363" y="601927"/>
            <a:ext cx="846455" cy="846455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67855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3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E9CF8AC-7CED-45E2-98A7-6F855E644B1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6925"/>
            <a:ext cx="11210925" cy="75247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93E85B-DD1C-45DC-BFF9-5C1C9C0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44A83-283D-416B-830C-92E62C619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8692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28EC1-3B1F-4B8D-9217-E5BD7B6961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47159" y="6103937"/>
            <a:ext cx="497680" cy="4087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5A7E8F-9E71-419A-8977-74ABE33502A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E3233DA6-996C-4366-B994-D4434286AF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/>
          <a:srcRect l="7425" t="7320" r="6457" b="7770"/>
          <a:stretch/>
        </p:blipFill>
        <p:spPr>
          <a:xfrm>
            <a:off x="10808118" y="5642570"/>
            <a:ext cx="1091363" cy="1068783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4391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instagram.com/bseegov?igshid=ZDc4ODBmNjlmNQ==" TargetMode="External"/><Relationship Id="rId3" Type="http://schemas.openxmlformats.org/officeDocument/2006/relationships/hyperlink" Target="https://www.bsee.gov/" TargetMode="External"/><Relationship Id="rId7" Type="http://schemas.openxmlformats.org/officeDocument/2006/relationships/hyperlink" Target="https://www.facebook.com/BSEEgov" TargetMode="External"/><Relationship Id="rId2" Type="http://schemas.openxmlformats.org/officeDocument/2006/relationships/hyperlink" Target="mailto:Bruce.Hesson@bsee.gov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linkedin.com/company/bureau-of-safety-and-environmental-enforcement/mycompany/?viewAsMember=true" TargetMode="External"/><Relationship Id="rId11" Type="http://schemas.openxmlformats.org/officeDocument/2006/relationships/image" Target="../media/image9.jpeg"/><Relationship Id="rId5" Type="http://schemas.openxmlformats.org/officeDocument/2006/relationships/hyperlink" Target="https://www.youtube.com/@BSEEgov" TargetMode="External"/><Relationship Id="rId10" Type="http://schemas.openxmlformats.org/officeDocument/2006/relationships/image" Target="../media/image8.jpeg"/><Relationship Id="rId4" Type="http://schemas.openxmlformats.org/officeDocument/2006/relationships/hyperlink" Target="https://twitter.com/BSEEgov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0653C-0EF1-476D-A50C-E0A49F8D0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250" y="269978"/>
            <a:ext cx="9706841" cy="2277852"/>
          </a:xfrm>
        </p:spPr>
        <p:txBody>
          <a:bodyPr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1D3259"/>
                </a:solidFill>
                <a:effectLst/>
                <a:uLnTx/>
                <a:uFillTx/>
                <a:latin typeface="Perpetua Titling MT" panose="02020502060505020804" pitchFamily="18" charset="0"/>
                <a:ea typeface="+mn-ea"/>
                <a:cs typeface="+mn-cs"/>
              </a:rPr>
              <a:t>ATNI 2024 Annual Convention</a:t>
            </a:r>
            <a:b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1D3259"/>
                </a:solidFill>
                <a:effectLst/>
                <a:uLnTx/>
                <a:uFillTx/>
                <a:latin typeface="Perpetua Titling MT" panose="02020502060505020804" pitchFamily="18" charset="0"/>
                <a:ea typeface="+mn-ea"/>
                <a:cs typeface="+mn-cs"/>
              </a:rPr>
            </a:br>
            <a:br>
              <a:rPr lang="en-US" dirty="0">
                <a:latin typeface="Sitka Text"/>
                <a:cs typeface="Calibri"/>
              </a:rPr>
            </a:br>
            <a:br>
              <a:rPr lang="en-US" dirty="0">
                <a:latin typeface="Perpetua Titling MT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F963D-A988-4F5F-94E1-8E8AA4067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816" y="2888357"/>
            <a:ext cx="6257925" cy="19966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Bruce H. Hesson, PE</a:t>
            </a:r>
          </a:p>
          <a:p>
            <a:r>
              <a:rPr lang="en-US" dirty="0">
                <a:latin typeface="Arial"/>
                <a:cs typeface="Arial"/>
              </a:rPr>
              <a:t>Regional Director, Pacific Region</a:t>
            </a:r>
          </a:p>
          <a:p>
            <a:r>
              <a:rPr lang="en-US" dirty="0">
                <a:latin typeface="Arial"/>
                <a:cs typeface="Arial"/>
              </a:rPr>
              <a:t>October 2, 2024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F189-6AC1-0AF3-D9F0-890345B0A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53" y="1494"/>
            <a:ext cx="3932237" cy="1600200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FC606-22EB-CFAE-4EB3-B39C7E690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Bruce Hesson</a:t>
            </a:r>
          </a:p>
          <a:p>
            <a:pPr>
              <a:lnSpc>
                <a:spcPct val="100000"/>
              </a:lnSpc>
            </a:pPr>
            <a:r>
              <a:rPr lang="en-US" sz="2400" b="1" dirty="0">
                <a:hlinkClick r:id="rId2"/>
              </a:rPr>
              <a:t>Bruce.Hesson@bsee.gov</a:t>
            </a:r>
            <a:endParaRPr lang="en-US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5BBDED-E596-4CF7-326A-5A901AF0C930}"/>
              </a:ext>
            </a:extLst>
          </p:cNvPr>
          <p:cNvSpPr txBox="1"/>
          <p:nvPr/>
        </p:nvSpPr>
        <p:spPr>
          <a:xfrm>
            <a:off x="8601635" y="406402"/>
            <a:ext cx="2541495" cy="47397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44546A"/>
              </a:solidFill>
              <a:latin typeface="Calibri Light"/>
              <a:cs typeface="Segoe UI"/>
            </a:endParaRPr>
          </a:p>
          <a:p>
            <a:r>
              <a:rPr lang="en-US" b="1" dirty="0">
                <a:solidFill>
                  <a:srgbClr val="0563C1"/>
                </a:solidFill>
                <a:latin typeface="Calibri Light"/>
                <a:cs typeface="Segoe UI"/>
                <a:hlinkClick r:id="rId3"/>
              </a:rPr>
              <a:t>www.bsee.gov</a:t>
            </a:r>
            <a:r>
              <a:rPr lang="en-US" dirty="0">
                <a:solidFill>
                  <a:srgbClr val="44546A"/>
                </a:solidFill>
                <a:latin typeface="Perpetua Titling MT"/>
                <a:cs typeface="Segoe UI"/>
              </a:rPr>
              <a:t>​</a:t>
            </a:r>
          </a:p>
          <a:p>
            <a:r>
              <a:rPr lang="en-US" sz="1400" dirty="0">
                <a:solidFill>
                  <a:srgbClr val="44546A"/>
                </a:solidFill>
                <a:latin typeface="Perpetua Titling MT"/>
                <a:cs typeface="Segoe UI"/>
              </a:rPr>
              <a:t>​</a:t>
            </a:r>
          </a:p>
          <a:p>
            <a:r>
              <a:rPr lang="en-US" sz="1400" dirty="0">
                <a:solidFill>
                  <a:srgbClr val="44546A"/>
                </a:solidFill>
                <a:latin typeface="Perpetua Titling MT"/>
                <a:cs typeface="Segoe UI"/>
              </a:rPr>
              <a:t>​</a:t>
            </a:r>
          </a:p>
          <a:p>
            <a:r>
              <a:rPr lang="en-US" b="1" dirty="0">
                <a:solidFill>
                  <a:srgbClr val="0563C1"/>
                </a:solidFill>
                <a:latin typeface="Calibri Light"/>
                <a:cs typeface="Segoe UI"/>
                <a:hlinkClick r:id="rId4"/>
              </a:rPr>
              <a:t>@BSEEgov</a:t>
            </a:r>
            <a:r>
              <a:rPr lang="en-US" dirty="0">
                <a:solidFill>
                  <a:srgbClr val="44546A"/>
                </a:solidFill>
                <a:latin typeface="Perpetua Titling MT"/>
                <a:cs typeface="Segoe UI"/>
              </a:rPr>
              <a:t>​</a:t>
            </a:r>
          </a:p>
          <a:p>
            <a:r>
              <a:rPr lang="en-US" sz="1400" b="1" dirty="0">
                <a:solidFill>
                  <a:srgbClr val="44546A"/>
                </a:solidFill>
                <a:latin typeface="Calibri Light"/>
                <a:cs typeface="Segoe UI"/>
              </a:rPr>
              <a:t>               </a:t>
            </a:r>
            <a:r>
              <a:rPr lang="en-US" sz="1400" dirty="0">
                <a:solidFill>
                  <a:srgbClr val="44546A"/>
                </a:solidFill>
                <a:latin typeface="Calibri Light"/>
                <a:cs typeface="Segoe UI"/>
              </a:rPr>
              <a:t>​</a:t>
            </a:r>
          </a:p>
          <a:p>
            <a:r>
              <a:rPr lang="en-US" sz="1400" dirty="0">
                <a:solidFill>
                  <a:srgbClr val="44546A"/>
                </a:solidFill>
                <a:latin typeface="Calibri Light"/>
                <a:cs typeface="Segoe UI"/>
              </a:rPr>
              <a:t>​</a:t>
            </a:r>
          </a:p>
          <a:p>
            <a:r>
              <a:rPr lang="en-US" b="1" dirty="0">
                <a:solidFill>
                  <a:srgbClr val="0563C1"/>
                </a:solidFill>
                <a:latin typeface="Calibri Light"/>
                <a:cs typeface="Segoe UI"/>
                <a:hlinkClick r:id="rId5"/>
              </a:rPr>
              <a:t>BSEEgov</a:t>
            </a:r>
            <a:r>
              <a:rPr lang="en-US" dirty="0">
                <a:solidFill>
                  <a:srgbClr val="44546A"/>
                </a:solidFill>
                <a:latin typeface="Perpetua Titling MT"/>
                <a:cs typeface="Segoe UI"/>
              </a:rPr>
              <a:t>​</a:t>
            </a:r>
          </a:p>
          <a:p>
            <a:r>
              <a:rPr lang="en-US" sz="1400" b="1" dirty="0">
                <a:solidFill>
                  <a:srgbClr val="44546A"/>
                </a:solidFill>
                <a:latin typeface="Calibri Light"/>
                <a:cs typeface="Segoe UI"/>
              </a:rPr>
              <a:t>            </a:t>
            </a:r>
            <a:r>
              <a:rPr lang="en-US" sz="1400" dirty="0">
                <a:solidFill>
                  <a:srgbClr val="44546A"/>
                </a:solidFill>
                <a:latin typeface="Calibri Light"/>
                <a:cs typeface="Segoe UI"/>
              </a:rPr>
              <a:t>​</a:t>
            </a:r>
          </a:p>
          <a:p>
            <a:r>
              <a:rPr lang="en-US" sz="1400" dirty="0">
                <a:solidFill>
                  <a:srgbClr val="44546A"/>
                </a:solidFill>
                <a:latin typeface="Perpetua Titling MT"/>
                <a:cs typeface="Segoe UI"/>
              </a:rPr>
              <a:t>​</a:t>
            </a:r>
          </a:p>
          <a:p>
            <a:r>
              <a:rPr lang="en-US" b="1" dirty="0">
                <a:solidFill>
                  <a:srgbClr val="0563C1"/>
                </a:solidFill>
                <a:latin typeface="Calibri Light"/>
                <a:cs typeface="Segoe UI"/>
                <a:hlinkClick r:id="rId6"/>
              </a:rPr>
              <a:t>Bureau of Safety and Environmental Enforcement</a:t>
            </a:r>
            <a:r>
              <a:rPr lang="en-US" dirty="0">
                <a:solidFill>
                  <a:srgbClr val="44546A"/>
                </a:solidFill>
                <a:latin typeface="Perpetua Titling MT"/>
                <a:cs typeface="Segoe UI"/>
              </a:rPr>
              <a:t>​</a:t>
            </a:r>
          </a:p>
          <a:p>
            <a:endParaRPr lang="en-US" sz="1400" dirty="0">
              <a:solidFill>
                <a:srgbClr val="44546A"/>
              </a:solidFill>
              <a:latin typeface="Perpetua Titling MT"/>
              <a:cs typeface="Segoe UI"/>
            </a:endParaRPr>
          </a:p>
          <a:p>
            <a:r>
              <a:rPr lang="en-US" sz="1400" dirty="0">
                <a:solidFill>
                  <a:srgbClr val="44546A"/>
                </a:solidFill>
                <a:latin typeface="Perpetua Titling MT"/>
                <a:cs typeface="Segoe UI"/>
              </a:rPr>
              <a:t>​</a:t>
            </a:r>
          </a:p>
          <a:p>
            <a:r>
              <a:rPr lang="en-US" b="1" dirty="0">
                <a:solidFill>
                  <a:srgbClr val="0563C1"/>
                </a:solidFill>
                <a:latin typeface="Calibri Light"/>
                <a:cs typeface="Segoe UI"/>
                <a:hlinkClick r:id="rId7"/>
              </a:rPr>
              <a:t>BSEEgov</a:t>
            </a:r>
            <a:r>
              <a:rPr lang="en-US" dirty="0">
                <a:solidFill>
                  <a:srgbClr val="44546A"/>
                </a:solidFill>
                <a:latin typeface="Perpetua Titling MT"/>
                <a:cs typeface="Segoe UI"/>
              </a:rPr>
              <a:t>​</a:t>
            </a:r>
          </a:p>
          <a:p>
            <a:endParaRPr lang="en-US" sz="1400" dirty="0">
              <a:solidFill>
                <a:srgbClr val="44546A"/>
              </a:solidFill>
              <a:latin typeface="Perpetua Titling MT"/>
              <a:cs typeface="Segoe UI"/>
            </a:endParaRPr>
          </a:p>
          <a:p>
            <a:r>
              <a:rPr lang="en-US" sz="1400" dirty="0">
                <a:solidFill>
                  <a:srgbClr val="44546A"/>
                </a:solidFill>
                <a:latin typeface="Perpetua Titling MT"/>
                <a:cs typeface="Segoe UI"/>
              </a:rPr>
              <a:t>​</a:t>
            </a:r>
          </a:p>
          <a:p>
            <a:r>
              <a:rPr lang="en-US" b="1" dirty="0">
                <a:solidFill>
                  <a:srgbClr val="0563C1"/>
                </a:solidFill>
                <a:latin typeface="Calibri Light"/>
                <a:cs typeface="Segoe UI"/>
                <a:hlinkClick r:id="rId8"/>
              </a:rPr>
              <a:t>@bseegov</a:t>
            </a:r>
          </a:p>
        </p:txBody>
      </p:sp>
      <p:pic>
        <p:nvPicPr>
          <p:cNvPr id="12" name="Picture 12" descr="sm logo.png">
            <a:extLst>
              <a:ext uri="{FF2B5EF4-FFF2-40B4-BE49-F238E27FC236}">
                <a16:creationId xmlns:a16="http://schemas.microsoft.com/office/drawing/2014/main" id="{1F5066C9-970D-B132-2DDC-C0D06D22738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9"/>
          <a:stretch/>
        </p:blipFill>
        <p:spPr>
          <a:xfrm>
            <a:off x="7297363" y="176958"/>
            <a:ext cx="1262796" cy="4664311"/>
          </a:xfrm>
          <a:prstGeom prst="rect">
            <a:avLst/>
          </a:prstGeom>
        </p:spPr>
      </p:pic>
      <p:pic>
        <p:nvPicPr>
          <p:cNvPr id="13" name="Picture 13" descr="IG LOGO.jpg">
            <a:extLst>
              <a:ext uri="{FF2B5EF4-FFF2-40B4-BE49-F238E27FC236}">
                <a16:creationId xmlns:a16="http://schemas.microsoft.com/office/drawing/2014/main" id="{48C0E4B5-7376-9630-CB9E-A83A815A66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40812" y="4542778"/>
            <a:ext cx="1159436" cy="969854"/>
          </a:xfrm>
          <a:prstGeom prst="rect">
            <a:avLst/>
          </a:prstGeom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CEA16603-3AAF-9B8A-D3AE-2AA5C5807CD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37938" y="1194805"/>
            <a:ext cx="1023818" cy="85377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1B730-3F2B-BA92-3963-DBE8DE19F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7E8F-9E71-419A-8977-74ABE33502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91050"/>
      </p:ext>
    </p:extLst>
  </p:cSld>
  <p:clrMapOvr>
    <a:masterClrMapping/>
  </p:clrMapOvr>
</p:sld>
</file>

<file path=ppt/theme/theme1.xml><?xml version="1.0" encoding="utf-8"?>
<a:theme xmlns:a="http://schemas.openxmlformats.org/drawingml/2006/main" name="BSEE Layout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petua">
      <a:majorFont>
        <a:latin typeface="Perpetua Titling MT"/>
        <a:ea typeface=""/>
        <a:cs typeface=""/>
      </a:majorFont>
      <a:minorFont>
        <a:latin typeface="Perpet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317e983-8696-4096-9da2-e9aaebf8f48f">
      <Terms xmlns="http://schemas.microsoft.com/office/infopath/2007/PartnerControls"/>
    </lcf76f155ced4ddcb4097134ff3c332f>
    <TaxCatchAll xmlns="31062a0d-ede8-4112-b4bb-00a9c1bc8e1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A05F2A7CA40C418E7E90F965ABE172" ma:contentTypeVersion="14" ma:contentTypeDescription="Create a new document." ma:contentTypeScope="" ma:versionID="457a57beefce8311026940b9c01427fd">
  <xsd:schema xmlns:xsd="http://www.w3.org/2001/XMLSchema" xmlns:xs="http://www.w3.org/2001/XMLSchema" xmlns:p="http://schemas.microsoft.com/office/2006/metadata/properties" xmlns:ns2="d317e983-8696-4096-9da2-e9aaebf8f48f" xmlns:ns3="1dae7ab4-726f-4fd1-b2e0-0b637304feff" xmlns:ns4="31062a0d-ede8-4112-b4bb-00a9c1bc8e16" targetNamespace="http://schemas.microsoft.com/office/2006/metadata/properties" ma:root="true" ma:fieldsID="5d7c1ca99d90757f323fd8382fdeb5ef" ns2:_="" ns3:_="" ns4:_="">
    <xsd:import namespace="d317e983-8696-4096-9da2-e9aaebf8f48f"/>
    <xsd:import namespace="1dae7ab4-726f-4fd1-b2e0-0b637304feff"/>
    <xsd:import namespace="31062a0d-ede8-4112-b4bb-00a9c1bc8e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17e983-8696-4096-9da2-e9aaebf8f4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c5df3ad-b4e5-45d1-88c9-23db5f1fe6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ae7ab4-726f-4fd1-b2e0-0b637304fef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062a0d-ede8-4112-b4bb-00a9c1bc8e1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be078d8-5047-42a0-a68c-9641d446bdbb}" ma:internalName="TaxCatchAll" ma:showField="CatchAllData" ma:web="1dae7ab4-726f-4fd1-b2e0-0b637304fe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0E1B3A-B838-4C73-96F1-2BE5AF31AF2B}">
  <ds:schemaRefs>
    <ds:schemaRef ds:uri="http://schemas.microsoft.com/office/2006/metadata/properties"/>
    <ds:schemaRef ds:uri="http://schemas.microsoft.com/office/infopath/2007/PartnerControls"/>
    <ds:schemaRef ds:uri="d317e983-8696-4096-9da2-e9aaebf8f48f"/>
    <ds:schemaRef ds:uri="31062a0d-ede8-4112-b4bb-00a9c1bc8e16"/>
  </ds:schemaRefs>
</ds:datastoreItem>
</file>

<file path=customXml/itemProps2.xml><?xml version="1.0" encoding="utf-8"?>
<ds:datastoreItem xmlns:ds="http://schemas.openxmlformats.org/officeDocument/2006/customXml" ds:itemID="{8CC622E6-0D1C-49F5-8A47-354D95ED44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17e983-8696-4096-9da2-e9aaebf8f48f"/>
    <ds:schemaRef ds:uri="1dae7ab4-726f-4fd1-b2e0-0b637304feff"/>
    <ds:schemaRef ds:uri="31062a0d-ede8-4112-b4bb-00a9c1bc8e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DE463C-AEBA-4E48-A8F4-BA47032C9A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66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Perpetua</vt:lpstr>
      <vt:lpstr>Perpetua Titling MT</vt:lpstr>
      <vt:lpstr>Sitka Text</vt:lpstr>
      <vt:lpstr>BSEE Layout 2</vt:lpstr>
      <vt:lpstr>ATNI 2024 Annual Convention  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Karla Marshall</dc:creator>
  <cp:lastModifiedBy>Hesson, Bruce H</cp:lastModifiedBy>
  <cp:revision>181</cp:revision>
  <dcterms:created xsi:type="dcterms:W3CDTF">2022-12-14T18:49:22Z</dcterms:created>
  <dcterms:modified xsi:type="dcterms:W3CDTF">2024-09-30T05:35:55Z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0x0101009BA05F2A7CA40C418E7E90F965ABE172</vt:lpwstr>
  </property>
  <property fmtid="{D5CDD505-2E9C-101B-9397-08002B2CF9AE}" pid="3" name="MediaServiceImageTags">
    <vt:lpwstr/>
  </property>
</Properties>
</file>