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The Seasons" charset="1" panose="00000000000000000000"/>
      <p:regular r:id="rId15"/>
    </p:embeddedFont>
    <p:embeddedFont>
      <p:font typeface="The Seasons Bold" charset="1" panose="00000000000000000000"/>
      <p:regular r:id="rId16"/>
    </p:embeddedFont>
    <p:embeddedFont>
      <p:font typeface="Lora" charset="1" panose="00000500000000000000"/>
      <p:regular r:id="rId17"/>
    </p:embeddedFont>
    <p:embeddedFont>
      <p:font typeface="Lora Bold" charset="1" panose="00000800000000000000"/>
      <p:regular r:id="rId18"/>
    </p:embeddedFont>
    <p:embeddedFont>
      <p:font typeface="Lora Italics" charset="1" panose="00000500000000000000"/>
      <p:regular r:id="rId19"/>
    </p:embeddedFont>
    <p:embeddedFont>
      <p:font typeface="Lora Bold Italics" charset="1" panose="00000800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jpe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Relationship Id="rId7" Target="../media/image12.png" Type="http://schemas.openxmlformats.org/officeDocument/2006/relationships/image"/><Relationship Id="rId8" Target="../media/image13.sv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.png" Type="http://schemas.openxmlformats.org/officeDocument/2006/relationships/image"/><Relationship Id="rId11" Target="../media/image22.png" Type="http://schemas.openxmlformats.org/officeDocument/2006/relationships/image"/><Relationship Id="rId2" Target="../media/image16.jpeg" Type="http://schemas.openxmlformats.org/officeDocument/2006/relationships/image"/><Relationship Id="rId3" Target="../media/image17.png" Type="http://schemas.openxmlformats.org/officeDocument/2006/relationships/image"/><Relationship Id="rId4" Target="../media/image18.svg" Type="http://schemas.openxmlformats.org/officeDocument/2006/relationships/image"/><Relationship Id="rId5" Target="../media/image19.png" Type="http://schemas.openxmlformats.org/officeDocument/2006/relationships/image"/><Relationship Id="rId6" Target="../media/image20.png" Type="http://schemas.openxmlformats.org/officeDocument/2006/relationships/image"/><Relationship Id="rId7" Target="../media/image21.pn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jpeg" Type="http://schemas.openxmlformats.org/officeDocument/2006/relationships/image"/><Relationship Id="rId3" Target="../media/image24.png" Type="http://schemas.openxmlformats.org/officeDocument/2006/relationships/image"/><Relationship Id="rId4" Target="../media/image25.svg" Type="http://schemas.openxmlformats.org/officeDocument/2006/relationships/image"/><Relationship Id="rId5" Target="../media/image26.png" Type="http://schemas.openxmlformats.org/officeDocument/2006/relationships/image"/><Relationship Id="rId6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2.svg" Type="http://schemas.openxmlformats.org/officeDocument/2006/relationships/image"/><Relationship Id="rId11" Target="../media/image33.png" Type="http://schemas.openxmlformats.org/officeDocument/2006/relationships/image"/><Relationship Id="rId12" Target="../media/image34.svg" Type="http://schemas.openxmlformats.org/officeDocument/2006/relationships/image"/><Relationship Id="rId13" Target="../media/image35.png" Type="http://schemas.openxmlformats.org/officeDocument/2006/relationships/image"/><Relationship Id="rId14" Target="../media/image36.svg" Type="http://schemas.openxmlformats.org/officeDocument/2006/relationships/image"/><Relationship Id="rId15" Target="../media/image37.png" Type="http://schemas.openxmlformats.org/officeDocument/2006/relationships/image"/><Relationship Id="rId16" Target="../media/image38.png" Type="http://schemas.openxmlformats.org/officeDocument/2006/relationships/image"/><Relationship Id="rId17" Target="../media/image39.svg" Type="http://schemas.openxmlformats.org/officeDocument/2006/relationships/image"/><Relationship Id="rId2" Target="../media/image24.png" Type="http://schemas.openxmlformats.org/officeDocument/2006/relationships/image"/><Relationship Id="rId3" Target="../media/image25.svg" Type="http://schemas.openxmlformats.org/officeDocument/2006/relationships/image"/><Relationship Id="rId4" Target="../media/image3.png" Type="http://schemas.openxmlformats.org/officeDocument/2006/relationships/image"/><Relationship Id="rId5" Target="../media/image27.png" Type="http://schemas.openxmlformats.org/officeDocument/2006/relationships/image"/><Relationship Id="rId6" Target="../media/image28.svg" Type="http://schemas.openxmlformats.org/officeDocument/2006/relationships/image"/><Relationship Id="rId7" Target="../media/image29.png" Type="http://schemas.openxmlformats.org/officeDocument/2006/relationships/image"/><Relationship Id="rId8" Target="../media/image30.svg" Type="http://schemas.openxmlformats.org/officeDocument/2006/relationships/image"/><Relationship Id="rId9" Target="../media/image3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8.png" Type="http://schemas.openxmlformats.org/officeDocument/2006/relationships/image"/><Relationship Id="rId11" Target="../media/image49.svg" Type="http://schemas.openxmlformats.org/officeDocument/2006/relationships/image"/><Relationship Id="rId12" Target="../media/image3.png" Type="http://schemas.openxmlformats.org/officeDocument/2006/relationships/image"/><Relationship Id="rId2" Target="../media/image40.png" Type="http://schemas.openxmlformats.org/officeDocument/2006/relationships/image"/><Relationship Id="rId3" Target="../media/image41.svg" Type="http://schemas.openxmlformats.org/officeDocument/2006/relationships/image"/><Relationship Id="rId4" Target="../media/image42.png" Type="http://schemas.openxmlformats.org/officeDocument/2006/relationships/image"/><Relationship Id="rId5" Target="../media/image43.svg" Type="http://schemas.openxmlformats.org/officeDocument/2006/relationships/image"/><Relationship Id="rId6" Target="../media/image44.png" Type="http://schemas.openxmlformats.org/officeDocument/2006/relationships/image"/><Relationship Id="rId7" Target="../media/image45.svg" Type="http://schemas.openxmlformats.org/officeDocument/2006/relationships/image"/><Relationship Id="rId8" Target="../media/image46.png" Type="http://schemas.openxmlformats.org/officeDocument/2006/relationships/image"/><Relationship Id="rId9" Target="../media/image47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0.png" Type="http://schemas.openxmlformats.org/officeDocument/2006/relationships/image"/><Relationship Id="rId3" Target="../media/image51.jpeg" Type="http://schemas.openxmlformats.org/officeDocument/2006/relationships/image"/><Relationship Id="rId4" Target="../media/image3.png" Type="http://schemas.openxmlformats.org/officeDocument/2006/relationships/image"/><Relationship Id="rId5" Target="../media/image52.jpeg" Type="http://schemas.openxmlformats.org/officeDocument/2006/relationships/image"/><Relationship Id="rId6" Target="../media/image53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Relationship Id="rId7" Target="../media/image12.png" Type="http://schemas.openxmlformats.org/officeDocument/2006/relationships/image"/><Relationship Id="rId8" Target="../media/image13.sv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4.png" Type="http://schemas.openxmlformats.org/officeDocument/2006/relationships/image"/><Relationship Id="rId3" Target="../media/image45.svg" Type="http://schemas.openxmlformats.org/officeDocument/2006/relationships/image"/><Relationship Id="rId4" Target="../media/image21.png" Type="http://schemas.openxmlformats.org/officeDocument/2006/relationships/image"/><Relationship Id="rId5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2078290" y="7030366"/>
            <a:ext cx="10109606" cy="0"/>
          </a:xfrm>
          <a:prstGeom prst="line">
            <a:avLst/>
          </a:prstGeom>
          <a:ln cap="flat" w="38100">
            <a:solidFill>
              <a:srgbClr val="E3EBEE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0">
            <a:off x="-877281" y="0"/>
            <a:ext cx="3088591" cy="10287000"/>
            <a:chOff x="0" y="0"/>
            <a:chExt cx="813456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3456" cy="2709333"/>
            </a:xfrm>
            <a:custGeom>
              <a:avLst/>
              <a:gdLst/>
              <a:ahLst/>
              <a:cxnLst/>
              <a:rect r="r" b="b" t="t" l="l"/>
              <a:pathLst>
                <a:path h="2709333" w="813456">
                  <a:moveTo>
                    <a:pt x="0" y="0"/>
                  </a:moveTo>
                  <a:lnTo>
                    <a:pt x="813456" y="0"/>
                  </a:lnTo>
                  <a:lnTo>
                    <a:pt x="81345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949D"/>
            </a:solidFill>
            <a:ln cap="sq">
              <a:noFill/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813456" cy="2737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2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-3725255" y="7105272"/>
            <a:ext cx="7450509" cy="7450509"/>
          </a:xfrm>
          <a:custGeom>
            <a:avLst/>
            <a:gdLst/>
            <a:ahLst/>
            <a:cxnLst/>
            <a:rect r="r" b="b" t="t" l="l"/>
            <a:pathLst>
              <a:path h="7450509" w="7450509">
                <a:moveTo>
                  <a:pt x="0" y="0"/>
                </a:moveTo>
                <a:lnTo>
                  <a:pt x="7450510" y="0"/>
                </a:lnTo>
                <a:lnTo>
                  <a:pt x="7450510" y="7450510"/>
                </a:lnTo>
                <a:lnTo>
                  <a:pt x="0" y="74505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706625" y="-4304799"/>
            <a:ext cx="7450509" cy="7450509"/>
          </a:xfrm>
          <a:custGeom>
            <a:avLst/>
            <a:gdLst/>
            <a:ahLst/>
            <a:cxnLst/>
            <a:rect r="r" b="b" t="t" l="l"/>
            <a:pathLst>
              <a:path h="7450509" w="7450509">
                <a:moveTo>
                  <a:pt x="0" y="0"/>
                </a:moveTo>
                <a:lnTo>
                  <a:pt x="7450509" y="0"/>
                </a:lnTo>
                <a:lnTo>
                  <a:pt x="7450509" y="7450509"/>
                </a:lnTo>
                <a:lnTo>
                  <a:pt x="0" y="74505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320916" y="8692357"/>
            <a:ext cx="5967084" cy="1683781"/>
          </a:xfrm>
          <a:custGeom>
            <a:avLst/>
            <a:gdLst/>
            <a:ahLst/>
            <a:cxnLst/>
            <a:rect r="r" b="b" t="t" l="l"/>
            <a:pathLst>
              <a:path h="1683781" w="5967084">
                <a:moveTo>
                  <a:pt x="0" y="0"/>
                </a:moveTo>
                <a:lnTo>
                  <a:pt x="5967084" y="0"/>
                </a:lnTo>
                <a:lnTo>
                  <a:pt x="5967084" y="1683781"/>
                </a:lnTo>
                <a:lnTo>
                  <a:pt x="0" y="16837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AutoShape 9" id="9"/>
          <p:cNvSpPr/>
          <p:nvPr/>
        </p:nvSpPr>
        <p:spPr>
          <a:xfrm>
            <a:off x="2211310" y="2056000"/>
            <a:ext cx="10109606" cy="0"/>
          </a:xfrm>
          <a:prstGeom prst="line">
            <a:avLst/>
          </a:prstGeom>
          <a:ln cap="flat" w="38100">
            <a:solidFill>
              <a:srgbClr val="E3EBEE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11772963" y="1457100"/>
            <a:ext cx="5486337" cy="7372801"/>
            <a:chOff x="0" y="0"/>
            <a:chExt cx="3663950" cy="492379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31750" y="31750"/>
              <a:ext cx="3600450" cy="4859020"/>
            </a:xfrm>
            <a:custGeom>
              <a:avLst/>
              <a:gdLst/>
              <a:ahLst/>
              <a:cxnLst/>
              <a:rect r="r" b="b" t="t" l="l"/>
              <a:pathLst>
                <a:path h="4859020" w="360045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5"/>
              <a:stretch>
                <a:fillRect l="-51216" t="0" r="-51216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663950" cy="4923790"/>
            </a:xfrm>
            <a:custGeom>
              <a:avLst/>
              <a:gdLst/>
              <a:ahLst/>
              <a:cxnLst/>
              <a:rect r="r" b="b" t="t" l="l"/>
              <a:pathLst>
                <a:path h="4923790" w="366395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106886"/>
            </a:solidFill>
          </p:spPr>
        </p:sp>
      </p:grpSp>
      <p:sp>
        <p:nvSpPr>
          <p:cNvPr name="Freeform 13" id="13"/>
          <p:cNvSpPr/>
          <p:nvPr/>
        </p:nvSpPr>
        <p:spPr>
          <a:xfrm flipH="false" flipV="false" rot="5400000">
            <a:off x="-1473132" y="1473132"/>
            <a:ext cx="5157575" cy="2211310"/>
          </a:xfrm>
          <a:custGeom>
            <a:avLst/>
            <a:gdLst/>
            <a:ahLst/>
            <a:cxnLst/>
            <a:rect r="r" b="b" t="t" l="l"/>
            <a:pathLst>
              <a:path h="2211310" w="5157575">
                <a:moveTo>
                  <a:pt x="0" y="0"/>
                </a:moveTo>
                <a:lnTo>
                  <a:pt x="5157574" y="0"/>
                </a:lnTo>
                <a:lnTo>
                  <a:pt x="5157574" y="2211310"/>
                </a:lnTo>
                <a:lnTo>
                  <a:pt x="0" y="22113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5400000">
            <a:off x="-1473132" y="5849805"/>
            <a:ext cx="5157575" cy="2211310"/>
          </a:xfrm>
          <a:custGeom>
            <a:avLst/>
            <a:gdLst/>
            <a:ahLst/>
            <a:cxnLst/>
            <a:rect r="r" b="b" t="t" l="l"/>
            <a:pathLst>
              <a:path h="2211310" w="5157575">
                <a:moveTo>
                  <a:pt x="0" y="0"/>
                </a:moveTo>
                <a:lnTo>
                  <a:pt x="5157574" y="0"/>
                </a:lnTo>
                <a:lnTo>
                  <a:pt x="5157574" y="2211310"/>
                </a:lnTo>
                <a:lnTo>
                  <a:pt x="0" y="22113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2686236" y="2075050"/>
            <a:ext cx="8893713" cy="46032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24"/>
              </a:lnSpc>
            </a:pPr>
            <a:r>
              <a:rPr lang="en-US" sz="7800" spc="257">
                <a:solidFill>
                  <a:srgbClr val="00949D"/>
                </a:solidFill>
                <a:latin typeface="The Seasons"/>
                <a:ea typeface="The Seasons"/>
                <a:cs typeface="The Seasons"/>
                <a:sym typeface="The Seasons"/>
              </a:rPr>
              <a:t>Washington State Tribal Prevention System (WSTPS) - </a:t>
            </a:r>
          </a:p>
          <a:p>
            <a:pPr algn="l">
              <a:lnSpc>
                <a:spcPts val="9504"/>
              </a:lnSpc>
            </a:pPr>
            <a:r>
              <a:rPr lang="en-US" sz="8800" spc="290" b="true">
                <a:solidFill>
                  <a:srgbClr val="00949D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North Star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686236" y="7469810"/>
            <a:ext cx="6627597" cy="12511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64"/>
              </a:lnSpc>
            </a:pPr>
            <a:r>
              <a:rPr lang="en-US" sz="3617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ATNI 2025 Winter Convention</a:t>
            </a:r>
          </a:p>
          <a:p>
            <a:pPr algn="l" marL="0" indent="0" lvl="0">
              <a:lnSpc>
                <a:spcPts val="5064"/>
              </a:lnSpc>
              <a:spcBef>
                <a:spcPct val="0"/>
              </a:spcBef>
            </a:pPr>
            <a:r>
              <a:rPr lang="en-US" sz="3617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January 28, 2025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830513" y="546787"/>
            <a:ext cx="10626975" cy="12887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839"/>
              </a:lnSpc>
              <a:spcBef>
                <a:spcPct val="0"/>
              </a:spcBef>
            </a:pPr>
            <a:r>
              <a:rPr lang="en-US" b="true" sz="5999">
                <a:solidFill>
                  <a:srgbClr val="00000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WSTPS - North Star Pilot Tribes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4457487" y="513919"/>
            <a:ext cx="1097402" cy="1029562"/>
          </a:xfrm>
          <a:custGeom>
            <a:avLst/>
            <a:gdLst/>
            <a:ahLst/>
            <a:cxnLst/>
            <a:rect r="r" b="b" t="t" l="l"/>
            <a:pathLst>
              <a:path h="1029562" w="1097402">
                <a:moveTo>
                  <a:pt x="0" y="0"/>
                </a:moveTo>
                <a:lnTo>
                  <a:pt x="1097402" y="0"/>
                </a:lnTo>
                <a:lnTo>
                  <a:pt x="1097402" y="1029562"/>
                </a:lnTo>
                <a:lnTo>
                  <a:pt x="0" y="1029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846805" y="2038646"/>
            <a:ext cx="3675442" cy="2909725"/>
          </a:xfrm>
          <a:custGeom>
            <a:avLst/>
            <a:gdLst/>
            <a:ahLst/>
            <a:cxnLst/>
            <a:rect r="r" b="b" t="t" l="l"/>
            <a:pathLst>
              <a:path h="2909725" w="3675442">
                <a:moveTo>
                  <a:pt x="0" y="0"/>
                </a:moveTo>
                <a:lnTo>
                  <a:pt x="3675443" y="0"/>
                </a:lnTo>
                <a:lnTo>
                  <a:pt x="3675443" y="2909726"/>
                </a:lnTo>
                <a:lnTo>
                  <a:pt x="0" y="29097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679224" y="1917921"/>
            <a:ext cx="3102474" cy="3077251"/>
          </a:xfrm>
          <a:custGeom>
            <a:avLst/>
            <a:gdLst/>
            <a:ahLst/>
            <a:cxnLst/>
            <a:rect r="r" b="b" t="t" l="l"/>
            <a:pathLst>
              <a:path h="3077251" w="3102474">
                <a:moveTo>
                  <a:pt x="0" y="0"/>
                </a:moveTo>
                <a:lnTo>
                  <a:pt x="3102474" y="0"/>
                </a:lnTo>
                <a:lnTo>
                  <a:pt x="3102474" y="3077251"/>
                </a:lnTo>
                <a:lnTo>
                  <a:pt x="0" y="307725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402451" y="2062349"/>
            <a:ext cx="2713639" cy="2988590"/>
          </a:xfrm>
          <a:custGeom>
            <a:avLst/>
            <a:gdLst/>
            <a:ahLst/>
            <a:cxnLst/>
            <a:rect r="r" b="b" t="t" l="l"/>
            <a:pathLst>
              <a:path h="2988590" w="2713639">
                <a:moveTo>
                  <a:pt x="0" y="0"/>
                </a:moveTo>
                <a:lnTo>
                  <a:pt x="2713639" y="0"/>
                </a:lnTo>
                <a:lnTo>
                  <a:pt x="2713639" y="2988589"/>
                </a:lnTo>
                <a:lnTo>
                  <a:pt x="0" y="298858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657948" y="6088578"/>
            <a:ext cx="5729091" cy="2542284"/>
          </a:xfrm>
          <a:custGeom>
            <a:avLst/>
            <a:gdLst/>
            <a:ahLst/>
            <a:cxnLst/>
            <a:rect r="r" b="b" t="t" l="l"/>
            <a:pathLst>
              <a:path h="2542284" w="5729091">
                <a:moveTo>
                  <a:pt x="0" y="0"/>
                </a:moveTo>
                <a:lnTo>
                  <a:pt x="5729091" y="0"/>
                </a:lnTo>
                <a:lnTo>
                  <a:pt x="5729091" y="2542284"/>
                </a:lnTo>
                <a:lnTo>
                  <a:pt x="0" y="25422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8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145961" y="6270905"/>
            <a:ext cx="5239091" cy="2297267"/>
          </a:xfrm>
          <a:custGeom>
            <a:avLst/>
            <a:gdLst/>
            <a:ahLst/>
            <a:cxnLst/>
            <a:rect r="r" b="b" t="t" l="l"/>
            <a:pathLst>
              <a:path h="2297267" w="5239091">
                <a:moveTo>
                  <a:pt x="0" y="0"/>
                </a:moveTo>
                <a:lnTo>
                  <a:pt x="5239091" y="0"/>
                </a:lnTo>
                <a:lnTo>
                  <a:pt x="5239091" y="2297266"/>
                </a:lnTo>
                <a:lnTo>
                  <a:pt x="0" y="229726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711917" y="6112701"/>
            <a:ext cx="3621153" cy="2494039"/>
          </a:xfrm>
          <a:custGeom>
            <a:avLst/>
            <a:gdLst/>
            <a:ahLst/>
            <a:cxnLst/>
            <a:rect r="r" b="b" t="t" l="l"/>
            <a:pathLst>
              <a:path h="2494039" w="3621153">
                <a:moveTo>
                  <a:pt x="0" y="0"/>
                </a:moveTo>
                <a:lnTo>
                  <a:pt x="3621153" y="0"/>
                </a:lnTo>
                <a:lnTo>
                  <a:pt x="3621153" y="2494039"/>
                </a:lnTo>
                <a:lnTo>
                  <a:pt x="0" y="249403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900961" y="6088578"/>
            <a:ext cx="5729091" cy="2542284"/>
          </a:xfrm>
          <a:custGeom>
            <a:avLst/>
            <a:gdLst/>
            <a:ahLst/>
            <a:cxnLst/>
            <a:rect r="r" b="b" t="t" l="l"/>
            <a:pathLst>
              <a:path h="2542284" w="5729091">
                <a:moveTo>
                  <a:pt x="0" y="0"/>
                </a:moveTo>
                <a:lnTo>
                  <a:pt x="5729091" y="0"/>
                </a:lnTo>
                <a:lnTo>
                  <a:pt x="5729091" y="2542284"/>
                </a:lnTo>
                <a:lnTo>
                  <a:pt x="0" y="25422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8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2900961" y="8568171"/>
            <a:ext cx="5729091" cy="1056050"/>
            <a:chOff x="0" y="0"/>
            <a:chExt cx="1447394" cy="266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447394" cy="266800"/>
            </a:xfrm>
            <a:custGeom>
              <a:avLst/>
              <a:gdLst/>
              <a:ahLst/>
              <a:cxnLst/>
              <a:rect r="r" b="b" t="t" l="l"/>
              <a:pathLst>
                <a:path h="266800" w="1447394">
                  <a:moveTo>
                    <a:pt x="0" y="0"/>
                  </a:moveTo>
                  <a:lnTo>
                    <a:pt x="1447394" y="0"/>
                  </a:lnTo>
                  <a:lnTo>
                    <a:pt x="1447394" y="266800"/>
                  </a:lnTo>
                  <a:lnTo>
                    <a:pt x="0" y="266800"/>
                  </a:lnTo>
                  <a:close/>
                </a:path>
              </a:pathLst>
            </a:custGeom>
            <a:solidFill>
              <a:srgbClr val="00949D">
                <a:alpha val="8000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57150"/>
              <a:ext cx="1447394" cy="32395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3804"/>
                </a:lnSpc>
                <a:spcBef>
                  <a:spcPct val="0"/>
                </a:spcBef>
              </a:pPr>
              <a:r>
                <a:rPr lang="en-US" b="true" sz="2717">
                  <a:solidFill>
                    <a:srgbClr val="000000">
                      <a:alpha val="80000"/>
                    </a:srgbClr>
                  </a:solidFill>
                  <a:latin typeface="Lora Bold"/>
                  <a:ea typeface="Lora Bold"/>
                  <a:cs typeface="Lora Bold"/>
                  <a:sym typeface="Lora Bold"/>
                </a:rPr>
                <a:t>Swinomish Indian Tribal Community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9657948" y="8630862"/>
            <a:ext cx="5729091" cy="993359"/>
            <a:chOff x="0" y="0"/>
            <a:chExt cx="1447394" cy="25096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447394" cy="250962"/>
            </a:xfrm>
            <a:custGeom>
              <a:avLst/>
              <a:gdLst/>
              <a:ahLst/>
              <a:cxnLst/>
              <a:rect r="r" b="b" t="t" l="l"/>
              <a:pathLst>
                <a:path h="250962" w="1447394">
                  <a:moveTo>
                    <a:pt x="0" y="0"/>
                  </a:moveTo>
                  <a:lnTo>
                    <a:pt x="1447394" y="0"/>
                  </a:lnTo>
                  <a:lnTo>
                    <a:pt x="1447394" y="250962"/>
                  </a:lnTo>
                  <a:lnTo>
                    <a:pt x="0" y="250962"/>
                  </a:lnTo>
                  <a:close/>
                </a:path>
              </a:pathLst>
            </a:custGeom>
            <a:solidFill>
              <a:srgbClr val="00949D">
                <a:alpha val="8000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57150"/>
              <a:ext cx="1447394" cy="308112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3804"/>
                </a:lnSpc>
                <a:spcBef>
                  <a:spcPct val="0"/>
                </a:spcBef>
              </a:pPr>
              <a:r>
                <a:rPr lang="en-US" b="true" sz="2717">
                  <a:solidFill>
                    <a:srgbClr val="000000">
                      <a:alpha val="80000"/>
                    </a:srgbClr>
                  </a:solidFill>
                  <a:latin typeface="Lora Bold"/>
                  <a:ea typeface="Lora Bold"/>
                  <a:cs typeface="Lora Bold"/>
                  <a:sym typeface="Lora Bold"/>
                </a:rPr>
                <a:t>Tulalip Tribes</a:t>
              </a:r>
            </a:p>
          </p:txBody>
        </p:sp>
      </p:grpSp>
      <p:sp>
        <p:nvSpPr>
          <p:cNvPr name="AutoShape 17" id="17"/>
          <p:cNvSpPr/>
          <p:nvPr/>
        </p:nvSpPr>
        <p:spPr>
          <a:xfrm flipH="true" flipV="true">
            <a:off x="1755007" y="1945057"/>
            <a:ext cx="0" cy="3333590"/>
          </a:xfrm>
          <a:prstGeom prst="line">
            <a:avLst/>
          </a:prstGeom>
          <a:ln cap="flat" w="38100">
            <a:solidFill>
              <a:srgbClr val="00949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8" id="18"/>
          <p:cNvSpPr/>
          <p:nvPr/>
        </p:nvSpPr>
        <p:spPr>
          <a:xfrm flipH="true" flipV="true">
            <a:off x="5636547" y="1964218"/>
            <a:ext cx="19050" cy="3268354"/>
          </a:xfrm>
          <a:prstGeom prst="line">
            <a:avLst/>
          </a:prstGeom>
          <a:ln cap="flat" w="38100">
            <a:solidFill>
              <a:srgbClr val="00949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9" id="19"/>
          <p:cNvSpPr/>
          <p:nvPr/>
        </p:nvSpPr>
        <p:spPr>
          <a:xfrm flipH="true" flipV="true">
            <a:off x="7520858" y="1945057"/>
            <a:ext cx="0" cy="3333590"/>
          </a:xfrm>
          <a:prstGeom prst="line">
            <a:avLst/>
          </a:prstGeom>
          <a:ln cap="flat" w="38100">
            <a:solidFill>
              <a:srgbClr val="00949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0" id="20"/>
          <p:cNvSpPr/>
          <p:nvPr/>
        </p:nvSpPr>
        <p:spPr>
          <a:xfrm flipV="true">
            <a:off x="10940065" y="1965546"/>
            <a:ext cx="19050" cy="3243191"/>
          </a:xfrm>
          <a:prstGeom prst="line">
            <a:avLst/>
          </a:prstGeom>
          <a:ln cap="flat" w="38100">
            <a:solidFill>
              <a:srgbClr val="00949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1" id="21"/>
          <p:cNvSpPr/>
          <p:nvPr/>
        </p:nvSpPr>
        <p:spPr>
          <a:xfrm flipV="true">
            <a:off x="13258133" y="1945058"/>
            <a:ext cx="93" cy="3263679"/>
          </a:xfrm>
          <a:prstGeom prst="line">
            <a:avLst/>
          </a:prstGeom>
          <a:ln cap="flat" w="38100">
            <a:solidFill>
              <a:srgbClr val="00949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2" id="22"/>
          <p:cNvSpPr/>
          <p:nvPr/>
        </p:nvSpPr>
        <p:spPr>
          <a:xfrm flipV="true">
            <a:off x="16256458" y="1965546"/>
            <a:ext cx="25788" cy="3177954"/>
          </a:xfrm>
          <a:prstGeom prst="line">
            <a:avLst/>
          </a:prstGeom>
          <a:ln cap="flat" w="38100">
            <a:solidFill>
              <a:srgbClr val="00949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3" id="23"/>
          <p:cNvSpPr/>
          <p:nvPr/>
        </p:nvSpPr>
        <p:spPr>
          <a:xfrm flipV="true">
            <a:off x="1755007" y="1945057"/>
            <a:ext cx="3891065" cy="19050"/>
          </a:xfrm>
          <a:prstGeom prst="line">
            <a:avLst/>
          </a:prstGeom>
          <a:ln cap="flat" w="38100">
            <a:solidFill>
              <a:srgbClr val="00949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4" id="24"/>
          <p:cNvSpPr/>
          <p:nvPr/>
        </p:nvSpPr>
        <p:spPr>
          <a:xfrm>
            <a:off x="7501808" y="1917921"/>
            <a:ext cx="3457307" cy="0"/>
          </a:xfrm>
          <a:prstGeom prst="line">
            <a:avLst/>
          </a:prstGeom>
          <a:ln cap="flat" w="38100">
            <a:solidFill>
              <a:srgbClr val="00949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5" id="25"/>
          <p:cNvSpPr/>
          <p:nvPr/>
        </p:nvSpPr>
        <p:spPr>
          <a:xfrm>
            <a:off x="13258235" y="1964108"/>
            <a:ext cx="3045857" cy="1438"/>
          </a:xfrm>
          <a:prstGeom prst="line">
            <a:avLst/>
          </a:prstGeom>
          <a:ln cap="flat" w="38100">
            <a:solidFill>
              <a:srgbClr val="00949D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6" id="26"/>
          <p:cNvGrpSpPr/>
          <p:nvPr/>
        </p:nvGrpSpPr>
        <p:grpSpPr>
          <a:xfrm rot="0">
            <a:off x="1727529" y="4948372"/>
            <a:ext cx="3937593" cy="1064007"/>
            <a:chOff x="0" y="0"/>
            <a:chExt cx="994791" cy="26881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994791" cy="268810"/>
            </a:xfrm>
            <a:custGeom>
              <a:avLst/>
              <a:gdLst/>
              <a:ahLst/>
              <a:cxnLst/>
              <a:rect r="r" b="b" t="t" l="l"/>
              <a:pathLst>
                <a:path h="268810" w="994791">
                  <a:moveTo>
                    <a:pt x="0" y="0"/>
                  </a:moveTo>
                  <a:lnTo>
                    <a:pt x="994791" y="0"/>
                  </a:lnTo>
                  <a:lnTo>
                    <a:pt x="994791" y="268810"/>
                  </a:lnTo>
                  <a:lnTo>
                    <a:pt x="0" y="268810"/>
                  </a:lnTo>
                  <a:close/>
                </a:path>
              </a:pathLst>
            </a:custGeom>
            <a:solidFill>
              <a:srgbClr val="00949D">
                <a:alpha val="8000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47625"/>
              <a:ext cx="994791" cy="31643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3779"/>
                </a:lnSpc>
                <a:spcBef>
                  <a:spcPct val="0"/>
                </a:spcBef>
              </a:pPr>
              <a:r>
                <a:rPr lang="en-US" b="true" sz="2700">
                  <a:solidFill>
                    <a:srgbClr val="000000">
                      <a:alpha val="80000"/>
                    </a:srgbClr>
                  </a:solidFill>
                  <a:latin typeface="Lora Bold"/>
                  <a:ea typeface="Lora Bold"/>
                  <a:cs typeface="Lora Bold"/>
                  <a:sym typeface="Lora Bold"/>
                </a:rPr>
                <a:t>Confederated Tribes of the Colville Reservation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7501808" y="4948372"/>
            <a:ext cx="3457307" cy="1056050"/>
            <a:chOff x="0" y="0"/>
            <a:chExt cx="873452" cy="26680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873452" cy="266800"/>
            </a:xfrm>
            <a:custGeom>
              <a:avLst/>
              <a:gdLst/>
              <a:ahLst/>
              <a:cxnLst/>
              <a:rect r="r" b="b" t="t" l="l"/>
              <a:pathLst>
                <a:path h="266800" w="873452">
                  <a:moveTo>
                    <a:pt x="0" y="0"/>
                  </a:moveTo>
                  <a:lnTo>
                    <a:pt x="873452" y="0"/>
                  </a:lnTo>
                  <a:lnTo>
                    <a:pt x="873452" y="266800"/>
                  </a:lnTo>
                  <a:lnTo>
                    <a:pt x="0" y="266800"/>
                  </a:lnTo>
                  <a:close/>
                </a:path>
              </a:pathLst>
            </a:custGeom>
            <a:solidFill>
              <a:srgbClr val="00949D">
                <a:alpha val="8000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31" id="31"/>
            <p:cNvSpPr txBox="true"/>
            <p:nvPr/>
          </p:nvSpPr>
          <p:spPr>
            <a:xfrm>
              <a:off x="0" y="-57150"/>
              <a:ext cx="873452" cy="32395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3804"/>
                </a:lnSpc>
                <a:spcBef>
                  <a:spcPct val="0"/>
                </a:spcBef>
              </a:pPr>
              <a:r>
                <a:rPr lang="en-US" b="true" sz="2717">
                  <a:solidFill>
                    <a:srgbClr val="000000">
                      <a:alpha val="80000"/>
                    </a:srgbClr>
                  </a:solidFill>
                  <a:latin typeface="Lora Bold"/>
                  <a:ea typeface="Lora Bold"/>
                  <a:cs typeface="Lora Bold"/>
                  <a:sym typeface="Lora Bold"/>
                </a:rPr>
                <a:t>Jamestown S’Klallam Tribe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3236296" y="4948372"/>
            <a:ext cx="3045950" cy="1056050"/>
            <a:chOff x="0" y="0"/>
            <a:chExt cx="769527" cy="2668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769527" cy="266800"/>
            </a:xfrm>
            <a:custGeom>
              <a:avLst/>
              <a:gdLst/>
              <a:ahLst/>
              <a:cxnLst/>
              <a:rect r="r" b="b" t="t" l="l"/>
              <a:pathLst>
                <a:path h="266800" w="769527">
                  <a:moveTo>
                    <a:pt x="0" y="0"/>
                  </a:moveTo>
                  <a:lnTo>
                    <a:pt x="769527" y="0"/>
                  </a:lnTo>
                  <a:lnTo>
                    <a:pt x="769527" y="266800"/>
                  </a:lnTo>
                  <a:lnTo>
                    <a:pt x="0" y="266800"/>
                  </a:lnTo>
                  <a:close/>
                </a:path>
              </a:pathLst>
            </a:custGeom>
            <a:solidFill>
              <a:srgbClr val="00949D">
                <a:alpha val="8000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34" id="34"/>
            <p:cNvSpPr txBox="true"/>
            <p:nvPr/>
          </p:nvSpPr>
          <p:spPr>
            <a:xfrm>
              <a:off x="0" y="-57150"/>
              <a:ext cx="769527" cy="32395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3804"/>
                </a:lnSpc>
                <a:spcBef>
                  <a:spcPct val="0"/>
                </a:spcBef>
              </a:pPr>
              <a:r>
                <a:rPr lang="en-US" b="true" sz="2717">
                  <a:solidFill>
                    <a:srgbClr val="000000">
                      <a:alpha val="80000"/>
                    </a:srgbClr>
                  </a:solidFill>
                  <a:latin typeface="Lora Bold"/>
                  <a:ea typeface="Lora Bold"/>
                  <a:cs typeface="Lora Bold"/>
                  <a:sym typeface="Lora Bold"/>
                </a:rPr>
                <a:t>Lummi Nation</a:t>
              </a:r>
            </a:p>
          </p:txBody>
        </p:sp>
      </p:grpSp>
      <p:sp>
        <p:nvSpPr>
          <p:cNvPr name="Freeform 35" id="35"/>
          <p:cNvSpPr/>
          <p:nvPr/>
        </p:nvSpPr>
        <p:spPr>
          <a:xfrm flipH="false" flipV="false" rot="0">
            <a:off x="2598924" y="812103"/>
            <a:ext cx="1097402" cy="1029562"/>
          </a:xfrm>
          <a:custGeom>
            <a:avLst/>
            <a:gdLst/>
            <a:ahLst/>
            <a:cxnLst/>
            <a:rect r="r" b="b" t="t" l="l"/>
            <a:pathLst>
              <a:path h="1029562" w="1097402">
                <a:moveTo>
                  <a:pt x="0" y="0"/>
                </a:moveTo>
                <a:lnTo>
                  <a:pt x="1097402" y="0"/>
                </a:lnTo>
                <a:lnTo>
                  <a:pt x="1097402" y="1029563"/>
                </a:lnTo>
                <a:lnTo>
                  <a:pt x="0" y="10295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-1086039" y="-347164"/>
            <a:ext cx="2172079" cy="690405"/>
          </a:xfrm>
          <a:custGeom>
            <a:avLst/>
            <a:gdLst/>
            <a:ahLst/>
            <a:cxnLst/>
            <a:rect r="r" b="b" t="t" l="l"/>
            <a:pathLst>
              <a:path h="690405" w="2172079">
                <a:moveTo>
                  <a:pt x="0" y="0"/>
                </a:moveTo>
                <a:lnTo>
                  <a:pt x="2172078" y="0"/>
                </a:lnTo>
                <a:lnTo>
                  <a:pt x="2172078" y="690405"/>
                </a:lnTo>
                <a:lnTo>
                  <a:pt x="0" y="6904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23484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75862" y="3235999"/>
            <a:ext cx="2341664" cy="2341664"/>
          </a:xfrm>
          <a:custGeom>
            <a:avLst/>
            <a:gdLst/>
            <a:ahLst/>
            <a:cxnLst/>
            <a:rect r="r" b="b" t="t" l="l"/>
            <a:pathLst>
              <a:path h="2341664" w="2341664">
                <a:moveTo>
                  <a:pt x="0" y="0"/>
                </a:moveTo>
                <a:lnTo>
                  <a:pt x="2341663" y="0"/>
                </a:lnTo>
                <a:lnTo>
                  <a:pt x="2341663" y="2341664"/>
                </a:lnTo>
                <a:lnTo>
                  <a:pt x="0" y="23416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255908" y="3347193"/>
            <a:ext cx="2324780" cy="2206571"/>
          </a:xfrm>
          <a:custGeom>
            <a:avLst/>
            <a:gdLst/>
            <a:ahLst/>
            <a:cxnLst/>
            <a:rect r="r" b="b" t="t" l="l"/>
            <a:pathLst>
              <a:path h="2206571" w="2324780">
                <a:moveTo>
                  <a:pt x="0" y="0"/>
                </a:moveTo>
                <a:lnTo>
                  <a:pt x="2324780" y="0"/>
                </a:lnTo>
                <a:lnTo>
                  <a:pt x="2324780" y="2206571"/>
                </a:lnTo>
                <a:lnTo>
                  <a:pt x="0" y="22065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096159" y="4264652"/>
            <a:ext cx="4770567" cy="944895"/>
          </a:xfrm>
          <a:custGeom>
            <a:avLst/>
            <a:gdLst/>
            <a:ahLst/>
            <a:cxnLst/>
            <a:rect r="r" b="b" t="t" l="l"/>
            <a:pathLst>
              <a:path h="944895" w="4770567">
                <a:moveTo>
                  <a:pt x="0" y="0"/>
                </a:moveTo>
                <a:lnTo>
                  <a:pt x="4770567" y="0"/>
                </a:lnTo>
                <a:lnTo>
                  <a:pt x="4770567" y="944895"/>
                </a:lnTo>
                <a:lnTo>
                  <a:pt x="0" y="94489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103644" y="5687025"/>
            <a:ext cx="3086100" cy="1477003"/>
            <a:chOff x="0" y="0"/>
            <a:chExt cx="812800" cy="38900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389005"/>
            </a:xfrm>
            <a:custGeom>
              <a:avLst/>
              <a:gdLst/>
              <a:ahLst/>
              <a:cxnLst/>
              <a:rect r="r" b="b" t="t" l="l"/>
              <a:pathLst>
                <a:path h="389005" w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261064"/>
                  </a:lnTo>
                  <a:cubicBezTo>
                    <a:pt x="812800" y="331724"/>
                    <a:pt x="755519" y="389005"/>
                    <a:pt x="684859" y="389005"/>
                  </a:cubicBezTo>
                  <a:lnTo>
                    <a:pt x="127941" y="389005"/>
                  </a:lnTo>
                  <a:cubicBezTo>
                    <a:pt x="94009" y="389005"/>
                    <a:pt x="61467" y="375525"/>
                    <a:pt x="37473" y="351532"/>
                  </a:cubicBezTo>
                  <a:cubicBezTo>
                    <a:pt x="13479" y="327538"/>
                    <a:pt x="0" y="294996"/>
                    <a:pt x="0" y="261064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949D">
                <a:alpha val="80000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812800" cy="4271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4934998" y="5676759"/>
            <a:ext cx="3086100" cy="1477003"/>
            <a:chOff x="0" y="0"/>
            <a:chExt cx="812800" cy="38900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389005"/>
            </a:xfrm>
            <a:custGeom>
              <a:avLst/>
              <a:gdLst/>
              <a:ahLst/>
              <a:cxnLst/>
              <a:rect r="r" b="b" t="t" l="l"/>
              <a:pathLst>
                <a:path h="389005" w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261064"/>
                  </a:lnTo>
                  <a:cubicBezTo>
                    <a:pt x="812800" y="331724"/>
                    <a:pt x="755519" y="389005"/>
                    <a:pt x="684859" y="389005"/>
                  </a:cubicBezTo>
                  <a:lnTo>
                    <a:pt x="127941" y="389005"/>
                  </a:lnTo>
                  <a:cubicBezTo>
                    <a:pt x="94009" y="389005"/>
                    <a:pt x="61467" y="375525"/>
                    <a:pt x="37473" y="351532"/>
                  </a:cubicBezTo>
                  <a:cubicBezTo>
                    <a:pt x="13479" y="327538"/>
                    <a:pt x="0" y="294996"/>
                    <a:pt x="0" y="261064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949D">
                <a:alpha val="80000"/>
              </a:srgbClr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812800" cy="4271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3299865" y="5687025"/>
            <a:ext cx="3996574" cy="1477003"/>
            <a:chOff x="0" y="0"/>
            <a:chExt cx="1052596" cy="38900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052596" cy="389005"/>
            </a:xfrm>
            <a:custGeom>
              <a:avLst/>
              <a:gdLst/>
              <a:ahLst/>
              <a:cxnLst/>
              <a:rect r="r" b="b" t="t" l="l"/>
              <a:pathLst>
                <a:path h="389005" w="1052596">
                  <a:moveTo>
                    <a:pt x="98794" y="0"/>
                  </a:moveTo>
                  <a:lnTo>
                    <a:pt x="953802" y="0"/>
                  </a:lnTo>
                  <a:cubicBezTo>
                    <a:pt x="1008364" y="0"/>
                    <a:pt x="1052596" y="44232"/>
                    <a:pt x="1052596" y="98794"/>
                  </a:cubicBezTo>
                  <a:lnTo>
                    <a:pt x="1052596" y="290211"/>
                  </a:lnTo>
                  <a:cubicBezTo>
                    <a:pt x="1052596" y="344773"/>
                    <a:pt x="1008364" y="389005"/>
                    <a:pt x="953802" y="389005"/>
                  </a:cubicBezTo>
                  <a:lnTo>
                    <a:pt x="98794" y="389005"/>
                  </a:lnTo>
                  <a:cubicBezTo>
                    <a:pt x="44232" y="389005"/>
                    <a:pt x="0" y="344773"/>
                    <a:pt x="0" y="290211"/>
                  </a:cubicBezTo>
                  <a:lnTo>
                    <a:pt x="0" y="98794"/>
                  </a:lnTo>
                  <a:cubicBezTo>
                    <a:pt x="0" y="44232"/>
                    <a:pt x="44232" y="0"/>
                    <a:pt x="98794" y="0"/>
                  </a:cubicBezTo>
                  <a:close/>
                </a:path>
              </a:pathLst>
            </a:custGeom>
            <a:solidFill>
              <a:srgbClr val="00949D">
                <a:alpha val="80000"/>
              </a:srgbClr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1052596" cy="4271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8560341" y="5676759"/>
            <a:ext cx="3996574" cy="1477003"/>
            <a:chOff x="0" y="0"/>
            <a:chExt cx="1052596" cy="38900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052596" cy="389005"/>
            </a:xfrm>
            <a:custGeom>
              <a:avLst/>
              <a:gdLst/>
              <a:ahLst/>
              <a:cxnLst/>
              <a:rect r="r" b="b" t="t" l="l"/>
              <a:pathLst>
                <a:path h="389005" w="1052596">
                  <a:moveTo>
                    <a:pt x="98794" y="0"/>
                  </a:moveTo>
                  <a:lnTo>
                    <a:pt x="953802" y="0"/>
                  </a:lnTo>
                  <a:cubicBezTo>
                    <a:pt x="1008364" y="0"/>
                    <a:pt x="1052596" y="44232"/>
                    <a:pt x="1052596" y="98794"/>
                  </a:cubicBezTo>
                  <a:lnTo>
                    <a:pt x="1052596" y="290211"/>
                  </a:lnTo>
                  <a:cubicBezTo>
                    <a:pt x="1052596" y="344773"/>
                    <a:pt x="1008364" y="389005"/>
                    <a:pt x="953802" y="389005"/>
                  </a:cubicBezTo>
                  <a:lnTo>
                    <a:pt x="98794" y="389005"/>
                  </a:lnTo>
                  <a:cubicBezTo>
                    <a:pt x="44232" y="389005"/>
                    <a:pt x="0" y="344773"/>
                    <a:pt x="0" y="290211"/>
                  </a:cubicBezTo>
                  <a:lnTo>
                    <a:pt x="0" y="98794"/>
                  </a:lnTo>
                  <a:cubicBezTo>
                    <a:pt x="0" y="44232"/>
                    <a:pt x="44232" y="0"/>
                    <a:pt x="98794" y="0"/>
                  </a:cubicBezTo>
                  <a:close/>
                </a:path>
              </a:pathLst>
            </a:custGeom>
            <a:solidFill>
              <a:srgbClr val="00949D">
                <a:alpha val="80000"/>
              </a:srgbClr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1052596" cy="4271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-298450" y="-69176"/>
            <a:ext cx="18586450" cy="2381250"/>
            <a:chOff x="0" y="0"/>
            <a:chExt cx="4895197" cy="62716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4895197" cy="627161"/>
            </a:xfrm>
            <a:custGeom>
              <a:avLst/>
              <a:gdLst/>
              <a:ahLst/>
              <a:cxnLst/>
              <a:rect r="r" b="b" t="t" l="l"/>
              <a:pathLst>
                <a:path h="627161" w="4895197">
                  <a:moveTo>
                    <a:pt x="0" y="0"/>
                  </a:moveTo>
                  <a:lnTo>
                    <a:pt x="4895197" y="0"/>
                  </a:lnTo>
                  <a:lnTo>
                    <a:pt x="4895197" y="627161"/>
                  </a:lnTo>
                  <a:lnTo>
                    <a:pt x="0" y="627161"/>
                  </a:lnTo>
                  <a:close/>
                </a:path>
              </a:pathLst>
            </a:custGeom>
            <a:solidFill>
              <a:srgbClr val="00949D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4895197" cy="6652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13096159" y="64824"/>
            <a:ext cx="5157575" cy="2211310"/>
          </a:xfrm>
          <a:custGeom>
            <a:avLst/>
            <a:gdLst/>
            <a:ahLst/>
            <a:cxnLst/>
            <a:rect r="r" b="b" t="t" l="l"/>
            <a:pathLst>
              <a:path h="2211310" w="5157575">
                <a:moveTo>
                  <a:pt x="0" y="0"/>
                </a:moveTo>
                <a:lnTo>
                  <a:pt x="5157574" y="0"/>
                </a:lnTo>
                <a:lnTo>
                  <a:pt x="5157574" y="2211310"/>
                </a:lnTo>
                <a:lnTo>
                  <a:pt x="0" y="22113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5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2320916" y="8692357"/>
            <a:ext cx="5967084" cy="1683781"/>
          </a:xfrm>
          <a:custGeom>
            <a:avLst/>
            <a:gdLst/>
            <a:ahLst/>
            <a:cxnLst/>
            <a:rect r="r" b="b" t="t" l="l"/>
            <a:pathLst>
              <a:path h="1683781" w="5967084">
                <a:moveTo>
                  <a:pt x="0" y="0"/>
                </a:moveTo>
                <a:lnTo>
                  <a:pt x="5967084" y="0"/>
                </a:lnTo>
                <a:lnTo>
                  <a:pt x="5967084" y="1683781"/>
                </a:lnTo>
                <a:lnTo>
                  <a:pt x="0" y="168378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9386226" y="3589334"/>
            <a:ext cx="2344804" cy="1964430"/>
          </a:xfrm>
          <a:custGeom>
            <a:avLst/>
            <a:gdLst/>
            <a:ahLst/>
            <a:cxnLst/>
            <a:rect r="r" b="b" t="t" l="l"/>
            <a:pathLst>
              <a:path h="1964430" w="2344804">
                <a:moveTo>
                  <a:pt x="0" y="0"/>
                </a:moveTo>
                <a:lnTo>
                  <a:pt x="2344804" y="0"/>
                </a:lnTo>
                <a:lnTo>
                  <a:pt x="2344804" y="1964430"/>
                </a:lnTo>
                <a:lnTo>
                  <a:pt x="0" y="196443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1475862" y="1080174"/>
            <a:ext cx="11492388" cy="1231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49"/>
              </a:lnSpc>
            </a:pPr>
            <a:r>
              <a:rPr lang="en-US" sz="6999" b="true">
                <a:solidFill>
                  <a:srgbClr val="E3EBEE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WSTPS - North Star Partners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244600" y="5761951"/>
            <a:ext cx="2804187" cy="1289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b="true">
                <a:solidFill>
                  <a:srgbClr val="1D1A1B"/>
                </a:solidFill>
                <a:latin typeface="Lora Bold"/>
                <a:ea typeface="Lora Bold"/>
                <a:cs typeface="Lora Bold"/>
                <a:sym typeface="Lora Bold"/>
              </a:rPr>
              <a:t>Centers for Disease Control and Prevention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5016205" y="5751686"/>
            <a:ext cx="2804187" cy="1289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b="true">
                <a:solidFill>
                  <a:srgbClr val="1D1A1B"/>
                </a:solidFill>
                <a:latin typeface="Lora Bold"/>
                <a:ea typeface="Lora Bold"/>
                <a:cs typeface="Lora Bold"/>
                <a:sym typeface="Lora Bold"/>
              </a:rPr>
              <a:t>Office of the Governor of Washington State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3126195" y="5981026"/>
            <a:ext cx="4343915" cy="850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b="true">
                <a:solidFill>
                  <a:srgbClr val="1D1A1B"/>
                </a:solidFill>
                <a:latin typeface="Lora Bold"/>
                <a:ea typeface="Lora Bold"/>
                <a:cs typeface="Lora Bold"/>
                <a:sym typeface="Lora Bold"/>
              </a:rPr>
              <a:t>Washington State Health Care Authority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8560341" y="5970761"/>
            <a:ext cx="3996574" cy="850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b="true">
                <a:solidFill>
                  <a:srgbClr val="1D1A1B"/>
                </a:solidFill>
                <a:latin typeface="Lora Bold"/>
                <a:ea typeface="Lora Bold"/>
                <a:cs typeface="Lora Bold"/>
                <a:sym typeface="Lora Bold"/>
              </a:rPr>
              <a:t>Northwest Portland Area Indian Health Board</a:t>
            </a:r>
          </a:p>
        </p:txBody>
      </p:sp>
      <p:sp>
        <p:nvSpPr>
          <p:cNvPr name="Freeform 30" id="30"/>
          <p:cNvSpPr/>
          <p:nvPr/>
        </p:nvSpPr>
        <p:spPr>
          <a:xfrm flipH="false" flipV="false" rot="0">
            <a:off x="-3681713" y="64824"/>
            <a:ext cx="5157575" cy="2211310"/>
          </a:xfrm>
          <a:custGeom>
            <a:avLst/>
            <a:gdLst/>
            <a:ahLst/>
            <a:cxnLst/>
            <a:rect r="r" b="b" t="t" l="l"/>
            <a:pathLst>
              <a:path h="2211310" w="5157575">
                <a:moveTo>
                  <a:pt x="0" y="0"/>
                </a:moveTo>
                <a:lnTo>
                  <a:pt x="5157575" y="0"/>
                </a:lnTo>
                <a:lnTo>
                  <a:pt x="5157575" y="2211310"/>
                </a:lnTo>
                <a:lnTo>
                  <a:pt x="0" y="22113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5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571840" y="2455137"/>
            <a:ext cx="10687460" cy="6097184"/>
          </a:xfrm>
          <a:custGeom>
            <a:avLst/>
            <a:gdLst/>
            <a:ahLst/>
            <a:cxnLst/>
            <a:rect r="r" b="b" t="t" l="l"/>
            <a:pathLst>
              <a:path h="6097184" w="10687460">
                <a:moveTo>
                  <a:pt x="0" y="0"/>
                </a:moveTo>
                <a:lnTo>
                  <a:pt x="10687460" y="0"/>
                </a:lnTo>
                <a:lnTo>
                  <a:pt x="10687460" y="6097184"/>
                </a:lnTo>
                <a:lnTo>
                  <a:pt x="0" y="60971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54" t="-5561" r="-918" b="-4325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348427" y="2616740"/>
            <a:ext cx="4465627" cy="5433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8373" indent="-304187" lvl="1">
              <a:lnSpc>
                <a:spcPts val="3944"/>
              </a:lnSpc>
              <a:buFont typeface="Arial"/>
              <a:buChar char="•"/>
            </a:pPr>
            <a:r>
              <a:rPr lang="en-US" sz="2817">
                <a:solidFill>
                  <a:srgbClr val="010101"/>
                </a:solidFill>
                <a:latin typeface="Lora"/>
                <a:ea typeface="Lora"/>
                <a:cs typeface="Lora"/>
                <a:sym typeface="Lora"/>
              </a:rPr>
              <a:t>Tribal Advisory Organization</a:t>
            </a:r>
          </a:p>
          <a:p>
            <a:pPr algn="l" marL="608373" indent="-304187" lvl="1">
              <a:lnSpc>
                <a:spcPts val="3944"/>
              </a:lnSpc>
              <a:buFont typeface="Arial"/>
              <a:buChar char="•"/>
            </a:pPr>
            <a:r>
              <a:rPr lang="en-US" sz="2817">
                <a:solidFill>
                  <a:srgbClr val="010101"/>
                </a:solidFill>
                <a:latin typeface="Lora"/>
                <a:ea typeface="Lora"/>
                <a:cs typeface="Lora"/>
                <a:sym typeface="Lora"/>
              </a:rPr>
              <a:t>Tribal Delegation</a:t>
            </a:r>
          </a:p>
          <a:p>
            <a:pPr algn="l" marL="608373" indent="-304187" lvl="1">
              <a:lnSpc>
                <a:spcPts val="3944"/>
              </a:lnSpc>
              <a:buFont typeface="Arial"/>
              <a:buChar char="•"/>
            </a:pPr>
            <a:r>
              <a:rPr lang="en-US" sz="2817">
                <a:solidFill>
                  <a:srgbClr val="010101"/>
                </a:solidFill>
                <a:latin typeface="Lora"/>
                <a:ea typeface="Lora"/>
                <a:cs typeface="Lora"/>
                <a:sym typeface="Lora"/>
              </a:rPr>
              <a:t>1 of 12 Tribal Epidemiology Centers</a:t>
            </a:r>
          </a:p>
          <a:p>
            <a:pPr algn="l" marL="608373" indent="-304187" lvl="1">
              <a:lnSpc>
                <a:spcPts val="3944"/>
              </a:lnSpc>
              <a:buFont typeface="Arial"/>
              <a:buChar char="•"/>
            </a:pPr>
            <a:r>
              <a:rPr lang="en-US" sz="2817">
                <a:solidFill>
                  <a:srgbClr val="010101"/>
                </a:solidFill>
                <a:latin typeface="Lora"/>
                <a:ea typeface="Lora"/>
                <a:cs typeface="Lora"/>
                <a:sym typeface="Lora"/>
              </a:rPr>
              <a:t>Health Promotion &amp; Diseases Prevention</a:t>
            </a:r>
          </a:p>
          <a:p>
            <a:pPr algn="l" marL="608373" indent="-304187" lvl="1">
              <a:lnSpc>
                <a:spcPts val="3944"/>
              </a:lnSpc>
              <a:buFont typeface="Arial"/>
              <a:buChar char="•"/>
            </a:pPr>
            <a:r>
              <a:rPr lang="en-US" sz="2817">
                <a:solidFill>
                  <a:srgbClr val="010101"/>
                </a:solidFill>
                <a:latin typeface="Lora"/>
                <a:ea typeface="Lora"/>
                <a:cs typeface="Lora"/>
                <a:sym typeface="Lora"/>
              </a:rPr>
              <a:t>Legislative &amp; Policy Analysis</a:t>
            </a:r>
          </a:p>
          <a:p>
            <a:pPr algn="l" marL="608373" indent="-304187" lvl="1">
              <a:lnSpc>
                <a:spcPts val="3944"/>
              </a:lnSpc>
              <a:buFont typeface="Arial"/>
              <a:buChar char="•"/>
            </a:pPr>
            <a:r>
              <a:rPr lang="en-US" sz="2817">
                <a:solidFill>
                  <a:srgbClr val="010101"/>
                </a:solidFill>
                <a:latin typeface="Lora"/>
                <a:ea typeface="Lora"/>
                <a:cs typeface="Lora"/>
                <a:sym typeface="Lora"/>
              </a:rPr>
              <a:t>Training &amp; Technical Assistance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-877281" y="0"/>
            <a:ext cx="3088591" cy="10287000"/>
            <a:chOff x="0" y="0"/>
            <a:chExt cx="813456" cy="270933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3456" cy="2709333"/>
            </a:xfrm>
            <a:custGeom>
              <a:avLst/>
              <a:gdLst/>
              <a:ahLst/>
              <a:cxnLst/>
              <a:rect r="r" b="b" t="t" l="l"/>
              <a:pathLst>
                <a:path h="2709333" w="813456">
                  <a:moveTo>
                    <a:pt x="0" y="0"/>
                  </a:moveTo>
                  <a:lnTo>
                    <a:pt x="813456" y="0"/>
                  </a:lnTo>
                  <a:lnTo>
                    <a:pt x="81345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949D"/>
            </a:solidFill>
            <a:ln cap="sq">
              <a:noFill/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813456" cy="2737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52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-5400000">
            <a:off x="-2421094" y="4207228"/>
            <a:ext cx="8543440" cy="1872544"/>
          </a:xfrm>
          <a:custGeom>
            <a:avLst/>
            <a:gdLst/>
            <a:ahLst/>
            <a:cxnLst/>
            <a:rect r="r" b="b" t="t" l="l"/>
            <a:pathLst>
              <a:path h="1872544" w="8543440">
                <a:moveTo>
                  <a:pt x="0" y="0"/>
                </a:moveTo>
                <a:lnTo>
                  <a:pt x="8543440" y="0"/>
                </a:lnTo>
                <a:lnTo>
                  <a:pt x="8543440" y="1872544"/>
                </a:lnTo>
                <a:lnTo>
                  <a:pt x="0" y="18725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-38523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311498" y="2892644"/>
            <a:ext cx="2947802" cy="2469610"/>
          </a:xfrm>
          <a:custGeom>
            <a:avLst/>
            <a:gdLst/>
            <a:ahLst/>
            <a:cxnLst/>
            <a:rect r="r" b="b" t="t" l="l"/>
            <a:pathLst>
              <a:path h="2469610" w="2947802">
                <a:moveTo>
                  <a:pt x="0" y="0"/>
                </a:moveTo>
                <a:lnTo>
                  <a:pt x="2947802" y="0"/>
                </a:lnTo>
                <a:lnTo>
                  <a:pt x="2947802" y="2469610"/>
                </a:lnTo>
                <a:lnTo>
                  <a:pt x="0" y="24696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348427" y="1062926"/>
            <a:ext cx="14910873" cy="10626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840"/>
              </a:lnSpc>
              <a:spcBef>
                <a:spcPct val="0"/>
              </a:spcBef>
            </a:pPr>
            <a:r>
              <a:rPr lang="en-US" b="true" sz="5600" spc="72">
                <a:solidFill>
                  <a:srgbClr val="00000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Northwest Portland Area Indian Health Board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2320916" y="8692357"/>
            <a:ext cx="5967084" cy="1683781"/>
          </a:xfrm>
          <a:custGeom>
            <a:avLst/>
            <a:gdLst/>
            <a:ahLst/>
            <a:cxnLst/>
            <a:rect r="r" b="b" t="t" l="l"/>
            <a:pathLst>
              <a:path h="1683781" w="5967084">
                <a:moveTo>
                  <a:pt x="0" y="0"/>
                </a:moveTo>
                <a:lnTo>
                  <a:pt x="5967084" y="0"/>
                </a:lnTo>
                <a:lnTo>
                  <a:pt x="5967084" y="1683781"/>
                </a:lnTo>
                <a:lnTo>
                  <a:pt x="0" y="16837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7888513" y="-7426231"/>
            <a:ext cx="2510973" cy="18288000"/>
            <a:chOff x="0" y="0"/>
            <a:chExt cx="661326" cy="481659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61326" cy="4816592"/>
            </a:xfrm>
            <a:custGeom>
              <a:avLst/>
              <a:gdLst/>
              <a:ahLst/>
              <a:cxnLst/>
              <a:rect r="r" b="b" t="t" l="l"/>
              <a:pathLst>
                <a:path h="4816592" w="661326">
                  <a:moveTo>
                    <a:pt x="0" y="0"/>
                  </a:moveTo>
                  <a:lnTo>
                    <a:pt x="661326" y="0"/>
                  </a:lnTo>
                  <a:lnTo>
                    <a:pt x="661326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00949D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661326" cy="48451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52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379000" y="-892405"/>
            <a:ext cx="17529999" cy="3842210"/>
          </a:xfrm>
          <a:custGeom>
            <a:avLst/>
            <a:gdLst/>
            <a:ahLst/>
            <a:cxnLst/>
            <a:rect r="r" b="b" t="t" l="l"/>
            <a:pathLst>
              <a:path h="3842210" w="17529999">
                <a:moveTo>
                  <a:pt x="0" y="0"/>
                </a:moveTo>
                <a:lnTo>
                  <a:pt x="17530000" y="0"/>
                </a:lnTo>
                <a:lnTo>
                  <a:pt x="17530000" y="3842210"/>
                </a:lnTo>
                <a:lnTo>
                  <a:pt x="0" y="38422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38523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320916" y="8692357"/>
            <a:ext cx="5967084" cy="1683781"/>
          </a:xfrm>
          <a:custGeom>
            <a:avLst/>
            <a:gdLst/>
            <a:ahLst/>
            <a:cxnLst/>
            <a:rect r="r" b="b" t="t" l="l"/>
            <a:pathLst>
              <a:path h="1683781" w="5967084">
                <a:moveTo>
                  <a:pt x="0" y="0"/>
                </a:moveTo>
                <a:lnTo>
                  <a:pt x="5967084" y="0"/>
                </a:lnTo>
                <a:lnTo>
                  <a:pt x="5967084" y="1683781"/>
                </a:lnTo>
                <a:lnTo>
                  <a:pt x="0" y="16837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28700" y="3838686"/>
            <a:ext cx="2505609" cy="2424177"/>
          </a:xfrm>
          <a:custGeom>
            <a:avLst/>
            <a:gdLst/>
            <a:ahLst/>
            <a:cxnLst/>
            <a:rect r="r" b="b" t="t" l="l"/>
            <a:pathLst>
              <a:path h="2424177" w="2505609">
                <a:moveTo>
                  <a:pt x="0" y="0"/>
                </a:moveTo>
                <a:lnTo>
                  <a:pt x="2505609" y="0"/>
                </a:lnTo>
                <a:lnTo>
                  <a:pt x="2505609" y="2424176"/>
                </a:lnTo>
                <a:lnTo>
                  <a:pt x="0" y="24241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035160" y="4022074"/>
            <a:ext cx="1123855" cy="2057400"/>
          </a:xfrm>
          <a:custGeom>
            <a:avLst/>
            <a:gdLst/>
            <a:ahLst/>
            <a:cxnLst/>
            <a:rect r="r" b="b" t="t" l="l"/>
            <a:pathLst>
              <a:path h="2057400" w="1123855">
                <a:moveTo>
                  <a:pt x="0" y="0"/>
                </a:moveTo>
                <a:lnTo>
                  <a:pt x="1123855" y="0"/>
                </a:lnTo>
                <a:lnTo>
                  <a:pt x="1123855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547989" y="3775194"/>
            <a:ext cx="1910181" cy="2551160"/>
          </a:xfrm>
          <a:custGeom>
            <a:avLst/>
            <a:gdLst/>
            <a:ahLst/>
            <a:cxnLst/>
            <a:rect r="r" b="b" t="t" l="l"/>
            <a:pathLst>
              <a:path h="2551160" w="1910181">
                <a:moveTo>
                  <a:pt x="0" y="0"/>
                </a:moveTo>
                <a:lnTo>
                  <a:pt x="1910181" y="0"/>
                </a:lnTo>
                <a:lnTo>
                  <a:pt x="1910181" y="2551160"/>
                </a:lnTo>
                <a:lnTo>
                  <a:pt x="0" y="25511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962995" y="4022074"/>
            <a:ext cx="1123855" cy="2057400"/>
          </a:xfrm>
          <a:custGeom>
            <a:avLst/>
            <a:gdLst/>
            <a:ahLst/>
            <a:cxnLst/>
            <a:rect r="r" b="b" t="t" l="l"/>
            <a:pathLst>
              <a:path h="2057400" w="1123855">
                <a:moveTo>
                  <a:pt x="0" y="0"/>
                </a:moveTo>
                <a:lnTo>
                  <a:pt x="1123855" y="0"/>
                </a:lnTo>
                <a:lnTo>
                  <a:pt x="1123855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729862" y="3805908"/>
            <a:ext cx="1627662" cy="2489732"/>
          </a:xfrm>
          <a:custGeom>
            <a:avLst/>
            <a:gdLst/>
            <a:ahLst/>
            <a:cxnLst/>
            <a:rect r="r" b="b" t="t" l="l"/>
            <a:pathLst>
              <a:path h="2489732" w="1627662">
                <a:moveTo>
                  <a:pt x="0" y="0"/>
                </a:moveTo>
                <a:lnTo>
                  <a:pt x="1627662" y="0"/>
                </a:lnTo>
                <a:lnTo>
                  <a:pt x="1627662" y="2489732"/>
                </a:lnTo>
                <a:lnTo>
                  <a:pt x="0" y="248973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1943385" y="4022074"/>
            <a:ext cx="1123855" cy="2057400"/>
          </a:xfrm>
          <a:custGeom>
            <a:avLst/>
            <a:gdLst/>
            <a:ahLst/>
            <a:cxnLst/>
            <a:rect r="r" b="b" t="t" l="l"/>
            <a:pathLst>
              <a:path h="2057400" w="1123855">
                <a:moveTo>
                  <a:pt x="0" y="0"/>
                </a:moveTo>
                <a:lnTo>
                  <a:pt x="1123855" y="0"/>
                </a:lnTo>
                <a:lnTo>
                  <a:pt x="1123855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3457765" y="3729896"/>
            <a:ext cx="3522657" cy="2596458"/>
          </a:xfrm>
          <a:custGeom>
            <a:avLst/>
            <a:gdLst/>
            <a:ahLst/>
            <a:cxnLst/>
            <a:rect r="r" b="b" t="t" l="l"/>
            <a:pathLst>
              <a:path h="2596458" w="3522657">
                <a:moveTo>
                  <a:pt x="0" y="0"/>
                </a:moveTo>
                <a:lnTo>
                  <a:pt x="3522657" y="0"/>
                </a:lnTo>
                <a:lnTo>
                  <a:pt x="3522657" y="2596458"/>
                </a:lnTo>
                <a:lnTo>
                  <a:pt x="0" y="259645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-167" r="-118945" b="-167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8161740">
            <a:off x="4307348" y="7324540"/>
            <a:ext cx="7812221" cy="7812221"/>
          </a:xfrm>
          <a:custGeom>
            <a:avLst/>
            <a:gdLst/>
            <a:ahLst/>
            <a:cxnLst/>
            <a:rect r="r" b="b" t="t" l="l"/>
            <a:pathLst>
              <a:path h="7812221" w="7812221">
                <a:moveTo>
                  <a:pt x="0" y="0"/>
                </a:moveTo>
                <a:lnTo>
                  <a:pt x="7812222" y="0"/>
                </a:lnTo>
                <a:lnTo>
                  <a:pt x="7812222" y="7812222"/>
                </a:lnTo>
                <a:lnTo>
                  <a:pt x="0" y="781222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8233549">
            <a:off x="5374039" y="5719422"/>
            <a:ext cx="6243996" cy="6243996"/>
          </a:xfrm>
          <a:custGeom>
            <a:avLst/>
            <a:gdLst/>
            <a:ahLst/>
            <a:cxnLst/>
            <a:rect r="r" b="b" t="t" l="l"/>
            <a:pathLst>
              <a:path h="6243996" w="6243996">
                <a:moveTo>
                  <a:pt x="0" y="0"/>
                </a:moveTo>
                <a:lnTo>
                  <a:pt x="6243996" y="0"/>
                </a:lnTo>
                <a:lnTo>
                  <a:pt x="6243996" y="6243996"/>
                </a:lnTo>
                <a:lnTo>
                  <a:pt x="0" y="624399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379000" y="6473706"/>
            <a:ext cx="3656160" cy="6969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10101"/>
                </a:solidFill>
                <a:latin typeface="Lora"/>
                <a:ea typeface="Lora"/>
                <a:cs typeface="Lora"/>
                <a:sym typeface="Lora"/>
              </a:rPr>
              <a:t>Upstream activities to prevent problems </a:t>
            </a:r>
            <a:r>
              <a:rPr lang="en-US" sz="2000" i="true" u="sng">
                <a:solidFill>
                  <a:srgbClr val="010101"/>
                </a:solidFill>
                <a:latin typeface="Lora Italics"/>
                <a:ea typeface="Lora Italics"/>
                <a:cs typeface="Lora Italics"/>
                <a:sym typeface="Lora Italics"/>
              </a:rPr>
              <a:t>before</a:t>
            </a:r>
            <a:r>
              <a:rPr lang="en-US" sz="2000">
                <a:solidFill>
                  <a:srgbClr val="010101"/>
                </a:solidFill>
                <a:latin typeface="Lora"/>
                <a:ea typeface="Lora"/>
                <a:cs typeface="Lora"/>
                <a:sym typeface="Lora"/>
              </a:rPr>
              <a:t> they occur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274673" y="1043876"/>
            <a:ext cx="9738653" cy="1157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400"/>
              </a:lnSpc>
              <a:spcBef>
                <a:spcPct val="0"/>
              </a:spcBef>
            </a:pPr>
            <a:r>
              <a:rPr lang="en-US" b="true" sz="6000" spc="78">
                <a:solidFill>
                  <a:srgbClr val="E3EBEE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Icelandic Prevention Model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626947" y="6501487"/>
            <a:ext cx="3752266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10101"/>
                </a:solidFill>
                <a:latin typeface="Lora"/>
                <a:ea typeface="Lora"/>
                <a:cs typeface="Lora"/>
                <a:sym typeface="Lora"/>
              </a:rPr>
              <a:t>Happier, Healthier children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639611" y="6501487"/>
            <a:ext cx="3808164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10101"/>
                </a:solidFill>
                <a:latin typeface="Lora"/>
                <a:ea typeface="Lora"/>
                <a:cs typeface="Lora"/>
                <a:sym typeface="Lora"/>
              </a:rPr>
              <a:t>Happier, Healthier adults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3457765" y="6501487"/>
            <a:ext cx="3510039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10101"/>
                </a:solidFill>
                <a:latin typeface="Lora"/>
                <a:ea typeface="Lora"/>
                <a:cs typeface="Lora"/>
                <a:sym typeface="Lora"/>
              </a:rPr>
              <a:t>Happier, Healthier society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139053" y="7734176"/>
            <a:ext cx="2284904" cy="537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b="true" sz="3199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UPSTREAM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267111" y="7453188"/>
            <a:ext cx="2471937" cy="1099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b="true" sz="3199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IMPACT ON CHILDREN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345342" y="7453188"/>
            <a:ext cx="2396701" cy="1099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b="true" sz="3199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IMPACT ON ADULTS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3927579" y="7453188"/>
            <a:ext cx="2583029" cy="1099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b="true" sz="3199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IMPACT ON SOCIETY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271093" y="4978612"/>
            <a:ext cx="3071360" cy="3071360"/>
          </a:xfrm>
          <a:custGeom>
            <a:avLst/>
            <a:gdLst/>
            <a:ahLst/>
            <a:cxnLst/>
            <a:rect r="r" b="b" t="t" l="l"/>
            <a:pathLst>
              <a:path h="3071360" w="3071360">
                <a:moveTo>
                  <a:pt x="0" y="0"/>
                </a:moveTo>
                <a:lnTo>
                  <a:pt x="3071360" y="0"/>
                </a:lnTo>
                <a:lnTo>
                  <a:pt x="3071360" y="3071360"/>
                </a:lnTo>
                <a:lnTo>
                  <a:pt x="0" y="30713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271093" y="2706850"/>
            <a:ext cx="3071360" cy="3071360"/>
          </a:xfrm>
          <a:custGeom>
            <a:avLst/>
            <a:gdLst/>
            <a:ahLst/>
            <a:cxnLst/>
            <a:rect r="r" b="b" t="t" l="l"/>
            <a:pathLst>
              <a:path h="3071360" w="3071360">
                <a:moveTo>
                  <a:pt x="0" y="0"/>
                </a:moveTo>
                <a:lnTo>
                  <a:pt x="3071360" y="0"/>
                </a:lnTo>
                <a:lnTo>
                  <a:pt x="3071360" y="3071360"/>
                </a:lnTo>
                <a:lnTo>
                  <a:pt x="0" y="30713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240418" y="-2441628"/>
            <a:ext cx="8690625" cy="6352057"/>
          </a:xfrm>
          <a:custGeom>
            <a:avLst/>
            <a:gdLst/>
            <a:ahLst/>
            <a:cxnLst/>
            <a:rect r="r" b="b" t="t" l="l"/>
            <a:pathLst>
              <a:path h="6352057" w="8690625">
                <a:moveTo>
                  <a:pt x="0" y="0"/>
                </a:moveTo>
                <a:lnTo>
                  <a:pt x="8690625" y="0"/>
                </a:lnTo>
                <a:lnTo>
                  <a:pt x="8690625" y="6352057"/>
                </a:lnTo>
                <a:lnTo>
                  <a:pt x="0" y="63520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767354" y="2889084"/>
            <a:ext cx="329138" cy="304087"/>
            <a:chOff x="0" y="0"/>
            <a:chExt cx="879761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79761" cy="812800"/>
            </a:xfrm>
            <a:custGeom>
              <a:avLst/>
              <a:gdLst/>
              <a:ahLst/>
              <a:cxnLst/>
              <a:rect r="r" b="b" t="t" l="l"/>
              <a:pathLst>
                <a:path h="812800" w="879761">
                  <a:moveTo>
                    <a:pt x="439881" y="0"/>
                  </a:moveTo>
                  <a:cubicBezTo>
                    <a:pt x="196941" y="0"/>
                    <a:pt x="0" y="181951"/>
                    <a:pt x="0" y="406400"/>
                  </a:cubicBezTo>
                  <a:cubicBezTo>
                    <a:pt x="0" y="630849"/>
                    <a:pt x="196941" y="812800"/>
                    <a:pt x="439881" y="812800"/>
                  </a:cubicBezTo>
                  <a:cubicBezTo>
                    <a:pt x="682820" y="812800"/>
                    <a:pt x="879761" y="630849"/>
                    <a:pt x="879761" y="406400"/>
                  </a:cubicBezTo>
                  <a:cubicBezTo>
                    <a:pt x="879761" y="181951"/>
                    <a:pt x="682820" y="0"/>
                    <a:pt x="439881" y="0"/>
                  </a:cubicBezTo>
                  <a:close/>
                </a:path>
              </a:pathLst>
            </a:custGeom>
            <a:solidFill>
              <a:srgbClr val="00949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82478" y="47625"/>
              <a:ext cx="714806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2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767354" y="5961877"/>
            <a:ext cx="329138" cy="304087"/>
            <a:chOff x="0" y="0"/>
            <a:chExt cx="879761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79761" cy="812800"/>
            </a:xfrm>
            <a:custGeom>
              <a:avLst/>
              <a:gdLst/>
              <a:ahLst/>
              <a:cxnLst/>
              <a:rect r="r" b="b" t="t" l="l"/>
              <a:pathLst>
                <a:path h="812800" w="879761">
                  <a:moveTo>
                    <a:pt x="439881" y="0"/>
                  </a:moveTo>
                  <a:cubicBezTo>
                    <a:pt x="196941" y="0"/>
                    <a:pt x="0" y="181951"/>
                    <a:pt x="0" y="406400"/>
                  </a:cubicBezTo>
                  <a:cubicBezTo>
                    <a:pt x="0" y="630849"/>
                    <a:pt x="196941" y="812800"/>
                    <a:pt x="439881" y="812800"/>
                  </a:cubicBezTo>
                  <a:cubicBezTo>
                    <a:pt x="682820" y="812800"/>
                    <a:pt x="879761" y="630849"/>
                    <a:pt x="879761" y="406400"/>
                  </a:cubicBezTo>
                  <a:cubicBezTo>
                    <a:pt x="879761" y="181951"/>
                    <a:pt x="682820" y="0"/>
                    <a:pt x="439881" y="0"/>
                  </a:cubicBezTo>
                  <a:close/>
                </a:path>
              </a:pathLst>
            </a:custGeom>
            <a:solidFill>
              <a:srgbClr val="00949D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82478" y="47625"/>
              <a:ext cx="714806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2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767354" y="7590535"/>
            <a:ext cx="329138" cy="304087"/>
            <a:chOff x="0" y="0"/>
            <a:chExt cx="879761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79761" cy="812800"/>
            </a:xfrm>
            <a:custGeom>
              <a:avLst/>
              <a:gdLst/>
              <a:ahLst/>
              <a:cxnLst/>
              <a:rect r="r" b="b" t="t" l="l"/>
              <a:pathLst>
                <a:path h="812800" w="879761">
                  <a:moveTo>
                    <a:pt x="439881" y="0"/>
                  </a:moveTo>
                  <a:cubicBezTo>
                    <a:pt x="196941" y="0"/>
                    <a:pt x="0" y="181951"/>
                    <a:pt x="0" y="406400"/>
                  </a:cubicBezTo>
                  <a:cubicBezTo>
                    <a:pt x="0" y="630849"/>
                    <a:pt x="196941" y="812800"/>
                    <a:pt x="439881" y="812800"/>
                  </a:cubicBezTo>
                  <a:cubicBezTo>
                    <a:pt x="682820" y="812800"/>
                    <a:pt x="879761" y="630849"/>
                    <a:pt x="879761" y="406400"/>
                  </a:cubicBezTo>
                  <a:cubicBezTo>
                    <a:pt x="879761" y="181951"/>
                    <a:pt x="682820" y="0"/>
                    <a:pt x="439881" y="0"/>
                  </a:cubicBezTo>
                  <a:close/>
                </a:path>
              </a:pathLst>
            </a:custGeom>
            <a:solidFill>
              <a:srgbClr val="00949D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82478" y="47625"/>
              <a:ext cx="714806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2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2256353" y="2706850"/>
            <a:ext cx="3086100" cy="3086100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49D">
                <a:alpha val="60000"/>
              </a:srgbClr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2256353" y="4978612"/>
            <a:ext cx="3086100" cy="3086100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5CD36">
                <a:alpha val="60000"/>
              </a:srgbClr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3240418" y="3801501"/>
            <a:ext cx="3086100" cy="3086100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3EBEE">
                <a:alpha val="60000"/>
              </a:srgbClr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1111128" y="3801501"/>
            <a:ext cx="3086100" cy="3086100"/>
            <a:chOff x="0" y="0"/>
            <a:chExt cx="812800" cy="8128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5A9A9">
                <a:alpha val="60000"/>
              </a:srgbClr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26" id="26"/>
          <p:cNvSpPr/>
          <p:nvPr/>
        </p:nvSpPr>
        <p:spPr>
          <a:xfrm flipH="false" flipV="false" rot="0">
            <a:off x="11111128" y="3801501"/>
            <a:ext cx="3071360" cy="3071360"/>
          </a:xfrm>
          <a:custGeom>
            <a:avLst/>
            <a:gdLst/>
            <a:ahLst/>
            <a:cxnLst/>
            <a:rect r="r" b="b" t="t" l="l"/>
            <a:pathLst>
              <a:path h="3071360" w="3071360">
                <a:moveTo>
                  <a:pt x="0" y="0"/>
                </a:moveTo>
                <a:lnTo>
                  <a:pt x="3071360" y="0"/>
                </a:lnTo>
                <a:lnTo>
                  <a:pt x="3071360" y="3071361"/>
                </a:lnTo>
                <a:lnTo>
                  <a:pt x="0" y="30713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2171482" y="3204323"/>
            <a:ext cx="7429653" cy="2518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21" indent="-302261" lvl="1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10101"/>
                </a:solidFill>
                <a:latin typeface="Lora"/>
                <a:ea typeface="Lora"/>
                <a:cs typeface="Lora"/>
                <a:sym typeface="Lora"/>
              </a:rPr>
              <a:t>Support - Care and warmth, discussing personal matters</a:t>
            </a:r>
          </a:p>
          <a:p>
            <a:pPr algn="l" marL="626111" indent="-313055" lvl="1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010101"/>
                </a:solidFill>
                <a:latin typeface="Lora"/>
                <a:ea typeface="Lora"/>
                <a:cs typeface="Lora"/>
                <a:sym typeface="Lora"/>
              </a:rPr>
              <a:t>Supervision - Spending time with family and friends, knowing friends and their parents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767354" y="695325"/>
            <a:ext cx="12772460" cy="13564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590"/>
              </a:lnSpc>
            </a:pPr>
            <a:r>
              <a:rPr lang="en-US" sz="6457" b="true">
                <a:solidFill>
                  <a:srgbClr val="00000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Icelandic Prevention Model (IPM)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2231087" y="2763633"/>
            <a:ext cx="4044063" cy="497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060"/>
              </a:lnSpc>
              <a:spcBef>
                <a:spcPct val="0"/>
              </a:spcBef>
            </a:pPr>
            <a:r>
              <a:rPr lang="en-US" b="true" sz="2900">
                <a:solidFill>
                  <a:srgbClr val="010101"/>
                </a:solidFill>
                <a:latin typeface="Lora Bold"/>
                <a:ea typeface="Lora Bold"/>
                <a:cs typeface="Lora Bold"/>
                <a:sym typeface="Lora Bold"/>
              </a:rPr>
              <a:t>Parents/Family: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3030613" y="3023994"/>
            <a:ext cx="1537581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99"/>
              </a:lnSpc>
              <a:spcBef>
                <a:spcPct val="0"/>
              </a:spcBef>
            </a:pPr>
            <a:r>
              <a:rPr lang="en-US" b="true" sz="2999">
                <a:solidFill>
                  <a:srgbClr val="010101"/>
                </a:solidFill>
                <a:latin typeface="Lora Bold"/>
                <a:ea typeface="Lora Bold"/>
                <a:cs typeface="Lora Bold"/>
                <a:sym typeface="Lora Bold"/>
              </a:rPr>
              <a:t>FAMILY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1250804" y="4837783"/>
            <a:ext cx="1723910" cy="1019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99"/>
              </a:lnSpc>
              <a:spcBef>
                <a:spcPct val="0"/>
              </a:spcBef>
            </a:pPr>
            <a:r>
              <a:rPr lang="en-US" b="true" sz="2999">
                <a:solidFill>
                  <a:srgbClr val="010101"/>
                </a:solidFill>
                <a:latin typeface="Lora Bold"/>
                <a:ea typeface="Lora Bold"/>
                <a:cs typeface="Lora Bold"/>
                <a:sym typeface="Lora Bold"/>
              </a:rPr>
              <a:t>LEISURE TIME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2974714" y="7125726"/>
            <a:ext cx="1649378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99"/>
              </a:lnSpc>
              <a:spcBef>
                <a:spcPct val="0"/>
              </a:spcBef>
            </a:pPr>
            <a:r>
              <a:rPr lang="en-US" b="true" sz="2999">
                <a:solidFill>
                  <a:srgbClr val="010101"/>
                </a:solidFill>
                <a:latin typeface="Lora Bold"/>
                <a:ea typeface="Lora Bold"/>
                <a:cs typeface="Lora Bold"/>
                <a:sym typeface="Lora Bold"/>
              </a:rPr>
              <a:t>SCHOOL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4828425" y="4837783"/>
            <a:ext cx="1537581" cy="1019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99"/>
              </a:lnSpc>
              <a:spcBef>
                <a:spcPct val="0"/>
              </a:spcBef>
            </a:pPr>
            <a:r>
              <a:rPr lang="en-US" b="true" sz="2999">
                <a:solidFill>
                  <a:srgbClr val="010101"/>
                </a:solidFill>
                <a:latin typeface="Lora Bold"/>
                <a:ea typeface="Lora Bold"/>
                <a:cs typeface="Lora Bold"/>
                <a:sym typeface="Lora Bold"/>
              </a:rPr>
              <a:t>PEER GROUP</a:t>
            </a:r>
          </a:p>
        </p:txBody>
      </p:sp>
      <p:sp>
        <p:nvSpPr>
          <p:cNvPr name="Freeform 34" id="34"/>
          <p:cNvSpPr/>
          <p:nvPr/>
        </p:nvSpPr>
        <p:spPr>
          <a:xfrm flipH="false" flipV="false" rot="0">
            <a:off x="13292745" y="3801501"/>
            <a:ext cx="3071360" cy="3071360"/>
          </a:xfrm>
          <a:custGeom>
            <a:avLst/>
            <a:gdLst/>
            <a:ahLst/>
            <a:cxnLst/>
            <a:rect r="r" b="b" t="t" l="l"/>
            <a:pathLst>
              <a:path h="3071360" w="3071360">
                <a:moveTo>
                  <a:pt x="0" y="0"/>
                </a:moveTo>
                <a:lnTo>
                  <a:pt x="3071360" y="0"/>
                </a:lnTo>
                <a:lnTo>
                  <a:pt x="3071360" y="3071361"/>
                </a:lnTo>
                <a:lnTo>
                  <a:pt x="0" y="307136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12320916" y="8692357"/>
            <a:ext cx="5967084" cy="1683781"/>
          </a:xfrm>
          <a:custGeom>
            <a:avLst/>
            <a:gdLst/>
            <a:ahLst/>
            <a:cxnLst/>
            <a:rect r="r" b="b" t="t" l="l"/>
            <a:pathLst>
              <a:path h="1683781" w="5967084">
                <a:moveTo>
                  <a:pt x="0" y="0"/>
                </a:moveTo>
                <a:lnTo>
                  <a:pt x="5967084" y="0"/>
                </a:lnTo>
                <a:lnTo>
                  <a:pt x="5967084" y="1683781"/>
                </a:lnTo>
                <a:lnTo>
                  <a:pt x="0" y="168378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36" id="36"/>
          <p:cNvSpPr txBox="true"/>
          <p:nvPr/>
        </p:nvSpPr>
        <p:spPr>
          <a:xfrm rot="0">
            <a:off x="2171482" y="5782904"/>
            <a:ext cx="7429653" cy="1526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060"/>
              </a:lnSpc>
              <a:spcBef>
                <a:spcPct val="0"/>
              </a:spcBef>
            </a:pPr>
            <a:r>
              <a:rPr lang="en-US" b="true" sz="2900">
                <a:solidFill>
                  <a:srgbClr val="010101"/>
                </a:solidFill>
                <a:latin typeface="Lora Bold"/>
                <a:ea typeface="Lora Bold"/>
                <a:cs typeface="Lora Bold"/>
                <a:sym typeface="Lora Bold"/>
              </a:rPr>
              <a:t>School: </a:t>
            </a:r>
            <a:r>
              <a:rPr lang="en-US" sz="2900">
                <a:solidFill>
                  <a:srgbClr val="010101"/>
                </a:solidFill>
                <a:latin typeface="Lora"/>
                <a:ea typeface="Lora"/>
                <a:cs typeface="Lora"/>
                <a:sym typeface="Lora"/>
              </a:rPr>
              <a:t>Well-being at school, having friends, feeling safe, having an adult to talk to, and communicating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2171482" y="7366594"/>
            <a:ext cx="7429653" cy="1012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060"/>
              </a:lnSpc>
              <a:spcBef>
                <a:spcPct val="0"/>
              </a:spcBef>
            </a:pPr>
            <a:r>
              <a:rPr lang="en-US" b="true" sz="2900">
                <a:solidFill>
                  <a:srgbClr val="010101"/>
                </a:solidFill>
                <a:latin typeface="Lora Bold"/>
                <a:ea typeface="Lora Bold"/>
                <a:cs typeface="Lora Bold"/>
                <a:sym typeface="Lora Bold"/>
              </a:rPr>
              <a:t>Leisure Time: </a:t>
            </a:r>
            <a:r>
              <a:rPr lang="en-US" sz="2900">
                <a:solidFill>
                  <a:srgbClr val="010101"/>
                </a:solidFill>
                <a:latin typeface="Lora"/>
                <a:ea typeface="Lora"/>
                <a:cs typeface="Lora"/>
                <a:sym typeface="Lora"/>
              </a:rPr>
              <a:t>Participation in organized recreational and sports activities</a:t>
            </a:r>
          </a:p>
        </p:txBody>
      </p:sp>
      <p:grpSp>
        <p:nvGrpSpPr>
          <p:cNvPr name="Group 38" id="38"/>
          <p:cNvGrpSpPr/>
          <p:nvPr/>
        </p:nvGrpSpPr>
        <p:grpSpPr>
          <a:xfrm rot="0">
            <a:off x="1767354" y="8659875"/>
            <a:ext cx="329138" cy="304087"/>
            <a:chOff x="0" y="0"/>
            <a:chExt cx="879761" cy="8128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879761" cy="812800"/>
            </a:xfrm>
            <a:custGeom>
              <a:avLst/>
              <a:gdLst/>
              <a:ahLst/>
              <a:cxnLst/>
              <a:rect r="r" b="b" t="t" l="l"/>
              <a:pathLst>
                <a:path h="812800" w="879761">
                  <a:moveTo>
                    <a:pt x="439881" y="0"/>
                  </a:moveTo>
                  <a:cubicBezTo>
                    <a:pt x="196941" y="0"/>
                    <a:pt x="0" y="181951"/>
                    <a:pt x="0" y="406400"/>
                  </a:cubicBezTo>
                  <a:cubicBezTo>
                    <a:pt x="0" y="630849"/>
                    <a:pt x="196941" y="812800"/>
                    <a:pt x="439881" y="812800"/>
                  </a:cubicBezTo>
                  <a:cubicBezTo>
                    <a:pt x="682820" y="812800"/>
                    <a:pt x="879761" y="630849"/>
                    <a:pt x="879761" y="406400"/>
                  </a:cubicBezTo>
                  <a:cubicBezTo>
                    <a:pt x="879761" y="181951"/>
                    <a:pt x="682820" y="0"/>
                    <a:pt x="439881" y="0"/>
                  </a:cubicBezTo>
                  <a:close/>
                </a:path>
              </a:pathLst>
            </a:custGeom>
            <a:solidFill>
              <a:srgbClr val="00949D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82478" y="47625"/>
              <a:ext cx="714806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2"/>
                </a:lnSpc>
              </a:pPr>
            </a:p>
          </p:txBody>
        </p:sp>
      </p:grpSp>
      <p:sp>
        <p:nvSpPr>
          <p:cNvPr name="TextBox 41" id="41"/>
          <p:cNvSpPr txBox="true"/>
          <p:nvPr/>
        </p:nvSpPr>
        <p:spPr>
          <a:xfrm rot="0">
            <a:off x="2171482" y="8435934"/>
            <a:ext cx="7429653" cy="1012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060"/>
              </a:lnSpc>
              <a:spcBef>
                <a:spcPct val="0"/>
              </a:spcBef>
            </a:pPr>
            <a:r>
              <a:rPr lang="en-US" b="true" sz="2900">
                <a:solidFill>
                  <a:srgbClr val="010101"/>
                </a:solidFill>
                <a:latin typeface="Lora Bold"/>
                <a:ea typeface="Lora Bold"/>
                <a:cs typeface="Lora Bold"/>
                <a:sym typeface="Lora Bold"/>
              </a:rPr>
              <a:t>Peer Group: </a:t>
            </a:r>
            <a:r>
              <a:rPr lang="en-US" sz="2900">
                <a:solidFill>
                  <a:srgbClr val="010101"/>
                </a:solidFill>
                <a:latin typeface="Lora"/>
                <a:ea typeface="Lora"/>
                <a:cs typeface="Lora"/>
                <a:sym typeface="Lora"/>
              </a:rPr>
              <a:t>Having friends - belonging - community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95378" y="2843840"/>
            <a:ext cx="4244332" cy="724829"/>
            <a:chOff x="0" y="0"/>
            <a:chExt cx="1072285" cy="1831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72285" cy="183120"/>
            </a:xfrm>
            <a:custGeom>
              <a:avLst/>
              <a:gdLst/>
              <a:ahLst/>
              <a:cxnLst/>
              <a:rect r="r" b="b" t="t" l="l"/>
              <a:pathLst>
                <a:path h="183120" w="1072285">
                  <a:moveTo>
                    <a:pt x="0" y="0"/>
                  </a:moveTo>
                  <a:lnTo>
                    <a:pt x="1072285" y="0"/>
                  </a:lnTo>
                  <a:lnTo>
                    <a:pt x="1072285" y="183120"/>
                  </a:lnTo>
                  <a:lnTo>
                    <a:pt x="0" y="183120"/>
                  </a:lnTo>
                  <a:close/>
                </a:path>
              </a:pathLst>
            </a:custGeom>
            <a:solidFill>
              <a:srgbClr val="00949D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072285" cy="24027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3804"/>
                </a:lnSpc>
                <a:spcBef>
                  <a:spcPct val="0"/>
                </a:spcBef>
              </a:pPr>
              <a:r>
                <a:rPr lang="en-US" sz="2717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2022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828231" y="2843840"/>
            <a:ext cx="8677492" cy="724829"/>
            <a:chOff x="0" y="0"/>
            <a:chExt cx="2192276" cy="18312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192276" cy="183120"/>
            </a:xfrm>
            <a:custGeom>
              <a:avLst/>
              <a:gdLst/>
              <a:ahLst/>
              <a:cxnLst/>
              <a:rect r="r" b="b" t="t" l="l"/>
              <a:pathLst>
                <a:path h="183120" w="2192276">
                  <a:moveTo>
                    <a:pt x="0" y="0"/>
                  </a:moveTo>
                  <a:lnTo>
                    <a:pt x="2192276" y="0"/>
                  </a:lnTo>
                  <a:lnTo>
                    <a:pt x="2192276" y="183120"/>
                  </a:lnTo>
                  <a:lnTo>
                    <a:pt x="0" y="183120"/>
                  </a:lnTo>
                  <a:close/>
                </a:path>
              </a:pathLst>
            </a:custGeom>
            <a:solidFill>
              <a:srgbClr val="00949D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2192276" cy="24027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3804"/>
                </a:lnSpc>
                <a:spcBef>
                  <a:spcPct val="0"/>
                </a:spcBef>
              </a:pPr>
              <a:r>
                <a:rPr lang="en-US" sz="2717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2024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3696223" y="2843840"/>
            <a:ext cx="4242353" cy="724829"/>
            <a:chOff x="0" y="0"/>
            <a:chExt cx="1071785" cy="18312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71785" cy="183120"/>
            </a:xfrm>
            <a:custGeom>
              <a:avLst/>
              <a:gdLst/>
              <a:ahLst/>
              <a:cxnLst/>
              <a:rect r="r" b="b" t="t" l="l"/>
              <a:pathLst>
                <a:path h="183120" w="1071785">
                  <a:moveTo>
                    <a:pt x="0" y="0"/>
                  </a:moveTo>
                  <a:lnTo>
                    <a:pt x="1071785" y="0"/>
                  </a:lnTo>
                  <a:lnTo>
                    <a:pt x="1071785" y="183120"/>
                  </a:lnTo>
                  <a:lnTo>
                    <a:pt x="0" y="183120"/>
                  </a:lnTo>
                  <a:close/>
                </a:path>
              </a:pathLst>
            </a:custGeom>
            <a:solidFill>
              <a:srgbClr val="00949D"/>
            </a:solidFill>
            <a:ln cap="sq">
              <a:noFill/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1071785" cy="24027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3804"/>
                </a:lnSpc>
                <a:spcBef>
                  <a:spcPct val="0"/>
                </a:spcBef>
              </a:pPr>
              <a:r>
                <a:rPr lang="en-US" sz="2717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2025+</a:t>
              </a: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9261391" y="3568669"/>
            <a:ext cx="4244332" cy="3141307"/>
          </a:xfrm>
          <a:custGeom>
            <a:avLst/>
            <a:gdLst/>
            <a:ahLst/>
            <a:cxnLst/>
            <a:rect r="r" b="b" t="t" l="l"/>
            <a:pathLst>
              <a:path h="3141307" w="4244332">
                <a:moveTo>
                  <a:pt x="0" y="0"/>
                </a:moveTo>
                <a:lnTo>
                  <a:pt x="4244332" y="0"/>
                </a:lnTo>
                <a:lnTo>
                  <a:pt x="4244332" y="3141307"/>
                </a:lnTo>
                <a:lnTo>
                  <a:pt x="0" y="31413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6606" b="-1132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95378" y="3568669"/>
            <a:ext cx="4242353" cy="3141307"/>
          </a:xfrm>
          <a:custGeom>
            <a:avLst/>
            <a:gdLst/>
            <a:ahLst/>
            <a:cxnLst/>
            <a:rect r="r" b="b" t="t" l="l"/>
            <a:pathLst>
              <a:path h="3141307" w="4242353">
                <a:moveTo>
                  <a:pt x="0" y="0"/>
                </a:moveTo>
                <a:lnTo>
                  <a:pt x="4242353" y="0"/>
                </a:lnTo>
                <a:lnTo>
                  <a:pt x="4242353" y="3141307"/>
                </a:lnTo>
                <a:lnTo>
                  <a:pt x="0" y="31413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68813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3617053" y="8968961"/>
            <a:ext cx="4670947" cy="1318039"/>
          </a:xfrm>
          <a:custGeom>
            <a:avLst/>
            <a:gdLst/>
            <a:ahLst/>
            <a:cxnLst/>
            <a:rect r="r" b="b" t="t" l="l"/>
            <a:pathLst>
              <a:path h="1318039" w="4670947">
                <a:moveTo>
                  <a:pt x="0" y="0"/>
                </a:moveTo>
                <a:lnTo>
                  <a:pt x="4670947" y="0"/>
                </a:lnTo>
                <a:lnTo>
                  <a:pt x="4670947" y="1318039"/>
                </a:lnTo>
                <a:lnTo>
                  <a:pt x="0" y="13180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3695080" y="3572847"/>
            <a:ext cx="4242660" cy="3141307"/>
          </a:xfrm>
          <a:custGeom>
            <a:avLst/>
            <a:gdLst/>
            <a:ahLst/>
            <a:cxnLst/>
            <a:rect r="r" b="b" t="t" l="l"/>
            <a:pathLst>
              <a:path h="3141307" w="4242660">
                <a:moveTo>
                  <a:pt x="0" y="0"/>
                </a:moveTo>
                <a:lnTo>
                  <a:pt x="4242660" y="0"/>
                </a:lnTo>
                <a:lnTo>
                  <a:pt x="4242660" y="3141306"/>
                </a:lnTo>
                <a:lnTo>
                  <a:pt x="0" y="31413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496" t="0" r="-5496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4828231" y="3572847"/>
            <a:ext cx="4244332" cy="3137130"/>
          </a:xfrm>
          <a:custGeom>
            <a:avLst/>
            <a:gdLst/>
            <a:ahLst/>
            <a:cxnLst/>
            <a:rect r="r" b="b" t="t" l="l"/>
            <a:pathLst>
              <a:path h="3137130" w="4244332">
                <a:moveTo>
                  <a:pt x="0" y="0"/>
                </a:moveTo>
                <a:lnTo>
                  <a:pt x="4244331" y="0"/>
                </a:lnTo>
                <a:lnTo>
                  <a:pt x="4244331" y="3137129"/>
                </a:lnTo>
                <a:lnTo>
                  <a:pt x="0" y="31371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435" t="0" r="-5435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395378" y="6873214"/>
            <a:ext cx="4151866" cy="3096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10101"/>
                </a:solidFill>
                <a:latin typeface="Lora"/>
                <a:ea typeface="Lora"/>
                <a:cs typeface="Lora"/>
                <a:sym typeface="Lora"/>
              </a:rPr>
              <a:t>Youth Delegation from Lummi visited Planet Youth in Iceland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10101"/>
                </a:solidFill>
                <a:latin typeface="Lora"/>
                <a:ea typeface="Lora"/>
                <a:cs typeface="Lora"/>
                <a:sym typeface="Lora"/>
              </a:rPr>
              <a:t>Centennial Accord Agreement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10101"/>
                </a:solidFill>
                <a:latin typeface="Lora"/>
                <a:ea typeface="Lora"/>
                <a:cs typeface="Lora"/>
                <a:sym typeface="Lora"/>
              </a:rPr>
              <a:t>Governor Inslee’s DTLL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10101"/>
                </a:solidFill>
                <a:latin typeface="Lora"/>
                <a:ea typeface="Lora"/>
                <a:cs typeface="Lora"/>
                <a:sym typeface="Lora"/>
              </a:rPr>
              <a:t>Trip to Iceland to witness the Model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899668" y="6873214"/>
            <a:ext cx="4244332" cy="2706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10101"/>
                </a:solidFill>
                <a:latin typeface="Lora"/>
                <a:ea typeface="Lora"/>
                <a:cs typeface="Lora"/>
                <a:sym typeface="Lora"/>
              </a:rPr>
              <a:t>Kick-off gathering at Swinomish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10101"/>
                </a:solidFill>
                <a:latin typeface="Lora"/>
                <a:ea typeface="Lora"/>
                <a:cs typeface="Lora"/>
                <a:sym typeface="Lora"/>
              </a:rPr>
              <a:t>Tribes contract signing between Planet Youth &amp; NPAIHB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10101"/>
                </a:solidFill>
                <a:latin typeface="Lora"/>
                <a:ea typeface="Lora"/>
                <a:cs typeface="Lora"/>
                <a:sym typeface="Lora"/>
              </a:rPr>
              <a:t>Governor Inslee commits $1 million of ongoing funding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847290" y="6873214"/>
            <a:ext cx="3938240" cy="1925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10101"/>
                </a:solidFill>
                <a:latin typeface="Lora"/>
                <a:ea typeface="Lora"/>
                <a:cs typeface="Lora"/>
                <a:sym typeface="Lora"/>
              </a:rPr>
              <a:t>Partnering with State and Federal agencies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10101"/>
                </a:solidFill>
                <a:latin typeface="Lora"/>
                <a:ea typeface="Lora"/>
                <a:cs typeface="Lora"/>
                <a:sym typeface="Lora"/>
              </a:rPr>
              <a:t>Providing support to pilot Tribes as they begin implementing this System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85266" y="1027125"/>
            <a:ext cx="15917467" cy="1371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500"/>
              </a:lnSpc>
              <a:spcBef>
                <a:spcPct val="0"/>
              </a:spcBef>
            </a:pPr>
            <a:r>
              <a:rPr lang="en-US" sz="7500" spc="97">
                <a:solidFill>
                  <a:srgbClr val="000000"/>
                </a:solidFill>
                <a:latin typeface="The Seasons"/>
                <a:ea typeface="The Seasons"/>
                <a:cs typeface="The Seasons"/>
                <a:sym typeface="The Seasons"/>
              </a:rPr>
              <a:t>WSTPS - North Star Development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9261391" y="6882739"/>
            <a:ext cx="4244332" cy="2881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74979" indent="-237490" lvl="1">
              <a:lnSpc>
                <a:spcPts val="2903"/>
              </a:lnSpc>
              <a:buFont typeface="Arial"/>
              <a:buChar char="•"/>
            </a:pPr>
            <a:r>
              <a:rPr lang="en-US" sz="2199" spc="191">
                <a:solidFill>
                  <a:srgbClr val="010101"/>
                </a:solidFill>
                <a:latin typeface="Lora"/>
                <a:ea typeface="Lora"/>
                <a:cs typeface="Lora"/>
                <a:sym typeface="Lora"/>
              </a:rPr>
              <a:t>Trip to Iceland with Tribal, Federal, and State leaders</a:t>
            </a:r>
          </a:p>
          <a:p>
            <a:pPr algn="l" marL="474979" indent="-237490" lvl="1">
              <a:lnSpc>
                <a:spcPts val="2903"/>
              </a:lnSpc>
              <a:buFont typeface="Arial"/>
              <a:buChar char="•"/>
            </a:pPr>
            <a:r>
              <a:rPr lang="en-US" sz="2199" spc="191">
                <a:solidFill>
                  <a:srgbClr val="010101"/>
                </a:solidFill>
                <a:latin typeface="Lora"/>
                <a:ea typeface="Lora"/>
                <a:cs typeface="Lora"/>
                <a:sym typeface="Lora"/>
              </a:rPr>
              <a:t>NPAIHB, ATNI, NCAI Resolutions</a:t>
            </a:r>
          </a:p>
          <a:p>
            <a:pPr algn="l" marL="474979" indent="-237490" lvl="1">
              <a:lnSpc>
                <a:spcPts val="2903"/>
              </a:lnSpc>
              <a:buFont typeface="Arial"/>
              <a:buChar char="•"/>
            </a:pPr>
            <a:r>
              <a:rPr lang="en-US" sz="2199" spc="191">
                <a:solidFill>
                  <a:srgbClr val="010101"/>
                </a:solidFill>
                <a:latin typeface="Lora"/>
                <a:ea typeface="Lora"/>
                <a:cs typeface="Lora"/>
                <a:sym typeface="Lora"/>
              </a:rPr>
              <a:t>Team meetings: Tribal Leadership &amp; Operations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830513" y="546787"/>
            <a:ext cx="10626975" cy="12363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839"/>
              </a:lnSpc>
              <a:spcBef>
                <a:spcPct val="0"/>
              </a:spcBef>
            </a:pPr>
            <a:r>
              <a:rPr lang="en-US" sz="5999">
                <a:solidFill>
                  <a:srgbClr val="000000"/>
                </a:solidFill>
                <a:latin typeface="The Seasons"/>
                <a:ea typeface="The Seasons"/>
                <a:cs typeface="The Seasons"/>
                <a:sym typeface="The Seasons"/>
              </a:rPr>
              <a:t>WSTPS - North Star Pilot Tribes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4321447" y="648795"/>
            <a:ext cx="1097402" cy="1029562"/>
          </a:xfrm>
          <a:custGeom>
            <a:avLst/>
            <a:gdLst/>
            <a:ahLst/>
            <a:cxnLst/>
            <a:rect r="r" b="b" t="t" l="l"/>
            <a:pathLst>
              <a:path h="1029562" w="1097402">
                <a:moveTo>
                  <a:pt x="0" y="0"/>
                </a:moveTo>
                <a:lnTo>
                  <a:pt x="1097402" y="0"/>
                </a:lnTo>
                <a:lnTo>
                  <a:pt x="1097402" y="1029562"/>
                </a:lnTo>
                <a:lnTo>
                  <a:pt x="0" y="1029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846805" y="2038646"/>
            <a:ext cx="3675442" cy="2909725"/>
          </a:xfrm>
          <a:custGeom>
            <a:avLst/>
            <a:gdLst/>
            <a:ahLst/>
            <a:cxnLst/>
            <a:rect r="r" b="b" t="t" l="l"/>
            <a:pathLst>
              <a:path h="2909725" w="3675442">
                <a:moveTo>
                  <a:pt x="0" y="0"/>
                </a:moveTo>
                <a:lnTo>
                  <a:pt x="3675443" y="0"/>
                </a:lnTo>
                <a:lnTo>
                  <a:pt x="3675443" y="2909726"/>
                </a:lnTo>
                <a:lnTo>
                  <a:pt x="0" y="29097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679224" y="1917921"/>
            <a:ext cx="3102474" cy="3077251"/>
          </a:xfrm>
          <a:custGeom>
            <a:avLst/>
            <a:gdLst/>
            <a:ahLst/>
            <a:cxnLst/>
            <a:rect r="r" b="b" t="t" l="l"/>
            <a:pathLst>
              <a:path h="3077251" w="3102474">
                <a:moveTo>
                  <a:pt x="0" y="0"/>
                </a:moveTo>
                <a:lnTo>
                  <a:pt x="3102474" y="0"/>
                </a:lnTo>
                <a:lnTo>
                  <a:pt x="3102474" y="3077251"/>
                </a:lnTo>
                <a:lnTo>
                  <a:pt x="0" y="307725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402451" y="2062349"/>
            <a:ext cx="2713639" cy="2988590"/>
          </a:xfrm>
          <a:custGeom>
            <a:avLst/>
            <a:gdLst/>
            <a:ahLst/>
            <a:cxnLst/>
            <a:rect r="r" b="b" t="t" l="l"/>
            <a:pathLst>
              <a:path h="2988590" w="2713639">
                <a:moveTo>
                  <a:pt x="0" y="0"/>
                </a:moveTo>
                <a:lnTo>
                  <a:pt x="2713639" y="0"/>
                </a:lnTo>
                <a:lnTo>
                  <a:pt x="2713639" y="2988589"/>
                </a:lnTo>
                <a:lnTo>
                  <a:pt x="0" y="298858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657948" y="6088578"/>
            <a:ext cx="5729091" cy="2542284"/>
          </a:xfrm>
          <a:custGeom>
            <a:avLst/>
            <a:gdLst/>
            <a:ahLst/>
            <a:cxnLst/>
            <a:rect r="r" b="b" t="t" l="l"/>
            <a:pathLst>
              <a:path h="2542284" w="5729091">
                <a:moveTo>
                  <a:pt x="0" y="0"/>
                </a:moveTo>
                <a:lnTo>
                  <a:pt x="5729091" y="0"/>
                </a:lnTo>
                <a:lnTo>
                  <a:pt x="5729091" y="2542284"/>
                </a:lnTo>
                <a:lnTo>
                  <a:pt x="0" y="25422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8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145961" y="6270905"/>
            <a:ext cx="5239091" cy="2297267"/>
          </a:xfrm>
          <a:custGeom>
            <a:avLst/>
            <a:gdLst/>
            <a:ahLst/>
            <a:cxnLst/>
            <a:rect r="r" b="b" t="t" l="l"/>
            <a:pathLst>
              <a:path h="2297267" w="5239091">
                <a:moveTo>
                  <a:pt x="0" y="0"/>
                </a:moveTo>
                <a:lnTo>
                  <a:pt x="5239091" y="0"/>
                </a:lnTo>
                <a:lnTo>
                  <a:pt x="5239091" y="2297266"/>
                </a:lnTo>
                <a:lnTo>
                  <a:pt x="0" y="229726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711917" y="6112701"/>
            <a:ext cx="3621153" cy="2494039"/>
          </a:xfrm>
          <a:custGeom>
            <a:avLst/>
            <a:gdLst/>
            <a:ahLst/>
            <a:cxnLst/>
            <a:rect r="r" b="b" t="t" l="l"/>
            <a:pathLst>
              <a:path h="2494039" w="3621153">
                <a:moveTo>
                  <a:pt x="0" y="0"/>
                </a:moveTo>
                <a:lnTo>
                  <a:pt x="3621153" y="0"/>
                </a:lnTo>
                <a:lnTo>
                  <a:pt x="3621153" y="2494039"/>
                </a:lnTo>
                <a:lnTo>
                  <a:pt x="0" y="249403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900961" y="6088578"/>
            <a:ext cx="5729091" cy="2542284"/>
          </a:xfrm>
          <a:custGeom>
            <a:avLst/>
            <a:gdLst/>
            <a:ahLst/>
            <a:cxnLst/>
            <a:rect r="r" b="b" t="t" l="l"/>
            <a:pathLst>
              <a:path h="2542284" w="5729091">
                <a:moveTo>
                  <a:pt x="0" y="0"/>
                </a:moveTo>
                <a:lnTo>
                  <a:pt x="5729091" y="0"/>
                </a:lnTo>
                <a:lnTo>
                  <a:pt x="5729091" y="2542284"/>
                </a:lnTo>
                <a:lnTo>
                  <a:pt x="0" y="25422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8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2900961" y="8568171"/>
            <a:ext cx="5729091" cy="1056050"/>
            <a:chOff x="0" y="0"/>
            <a:chExt cx="1447394" cy="266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447394" cy="266800"/>
            </a:xfrm>
            <a:custGeom>
              <a:avLst/>
              <a:gdLst/>
              <a:ahLst/>
              <a:cxnLst/>
              <a:rect r="r" b="b" t="t" l="l"/>
              <a:pathLst>
                <a:path h="266800" w="1447394">
                  <a:moveTo>
                    <a:pt x="0" y="0"/>
                  </a:moveTo>
                  <a:lnTo>
                    <a:pt x="1447394" y="0"/>
                  </a:lnTo>
                  <a:lnTo>
                    <a:pt x="1447394" y="266800"/>
                  </a:lnTo>
                  <a:lnTo>
                    <a:pt x="0" y="266800"/>
                  </a:lnTo>
                  <a:close/>
                </a:path>
              </a:pathLst>
            </a:custGeom>
            <a:solidFill>
              <a:srgbClr val="00949D">
                <a:alpha val="8000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57150"/>
              <a:ext cx="1447394" cy="32395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3804"/>
                </a:lnSpc>
                <a:spcBef>
                  <a:spcPct val="0"/>
                </a:spcBef>
              </a:pPr>
              <a:r>
                <a:rPr lang="en-US" b="true" sz="2717">
                  <a:solidFill>
                    <a:srgbClr val="000000">
                      <a:alpha val="80000"/>
                    </a:srgbClr>
                  </a:solidFill>
                  <a:latin typeface="Lora Bold"/>
                  <a:ea typeface="Lora Bold"/>
                  <a:cs typeface="Lora Bold"/>
                  <a:sym typeface="Lora Bold"/>
                </a:rPr>
                <a:t>Swinomish Indian Tribal Community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9657948" y="8630862"/>
            <a:ext cx="5729091" cy="993359"/>
            <a:chOff x="0" y="0"/>
            <a:chExt cx="1447394" cy="25096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447394" cy="250962"/>
            </a:xfrm>
            <a:custGeom>
              <a:avLst/>
              <a:gdLst/>
              <a:ahLst/>
              <a:cxnLst/>
              <a:rect r="r" b="b" t="t" l="l"/>
              <a:pathLst>
                <a:path h="250962" w="1447394">
                  <a:moveTo>
                    <a:pt x="0" y="0"/>
                  </a:moveTo>
                  <a:lnTo>
                    <a:pt x="1447394" y="0"/>
                  </a:lnTo>
                  <a:lnTo>
                    <a:pt x="1447394" y="250962"/>
                  </a:lnTo>
                  <a:lnTo>
                    <a:pt x="0" y="250962"/>
                  </a:lnTo>
                  <a:close/>
                </a:path>
              </a:pathLst>
            </a:custGeom>
            <a:solidFill>
              <a:srgbClr val="00949D">
                <a:alpha val="8000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57150"/>
              <a:ext cx="1447394" cy="308112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3804"/>
                </a:lnSpc>
                <a:spcBef>
                  <a:spcPct val="0"/>
                </a:spcBef>
              </a:pPr>
              <a:r>
                <a:rPr lang="en-US" b="true" sz="2717">
                  <a:solidFill>
                    <a:srgbClr val="000000">
                      <a:alpha val="80000"/>
                    </a:srgbClr>
                  </a:solidFill>
                  <a:latin typeface="Lora Bold"/>
                  <a:ea typeface="Lora Bold"/>
                  <a:cs typeface="Lora Bold"/>
                  <a:sym typeface="Lora Bold"/>
                </a:rPr>
                <a:t>Tulalip Tribes</a:t>
              </a:r>
            </a:p>
          </p:txBody>
        </p:sp>
      </p:grpSp>
      <p:sp>
        <p:nvSpPr>
          <p:cNvPr name="AutoShape 17" id="17"/>
          <p:cNvSpPr/>
          <p:nvPr/>
        </p:nvSpPr>
        <p:spPr>
          <a:xfrm flipH="true" flipV="true">
            <a:off x="1755007" y="1945057"/>
            <a:ext cx="0" cy="3333590"/>
          </a:xfrm>
          <a:prstGeom prst="line">
            <a:avLst/>
          </a:prstGeom>
          <a:ln cap="flat" w="38100">
            <a:solidFill>
              <a:srgbClr val="00949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8" id="18"/>
          <p:cNvSpPr/>
          <p:nvPr/>
        </p:nvSpPr>
        <p:spPr>
          <a:xfrm flipH="true" flipV="true">
            <a:off x="5636547" y="1964218"/>
            <a:ext cx="19050" cy="3268354"/>
          </a:xfrm>
          <a:prstGeom prst="line">
            <a:avLst/>
          </a:prstGeom>
          <a:ln cap="flat" w="38100">
            <a:solidFill>
              <a:srgbClr val="00949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9" id="19"/>
          <p:cNvSpPr/>
          <p:nvPr/>
        </p:nvSpPr>
        <p:spPr>
          <a:xfrm flipH="true" flipV="true">
            <a:off x="7520858" y="1945057"/>
            <a:ext cx="0" cy="3333590"/>
          </a:xfrm>
          <a:prstGeom prst="line">
            <a:avLst/>
          </a:prstGeom>
          <a:ln cap="flat" w="38100">
            <a:solidFill>
              <a:srgbClr val="00949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0" id="20"/>
          <p:cNvSpPr/>
          <p:nvPr/>
        </p:nvSpPr>
        <p:spPr>
          <a:xfrm flipV="true">
            <a:off x="10940065" y="1965546"/>
            <a:ext cx="19050" cy="3243191"/>
          </a:xfrm>
          <a:prstGeom prst="line">
            <a:avLst/>
          </a:prstGeom>
          <a:ln cap="flat" w="38100">
            <a:solidFill>
              <a:srgbClr val="00949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1" id="21"/>
          <p:cNvSpPr/>
          <p:nvPr/>
        </p:nvSpPr>
        <p:spPr>
          <a:xfrm flipV="true">
            <a:off x="13258133" y="1945058"/>
            <a:ext cx="93" cy="3263679"/>
          </a:xfrm>
          <a:prstGeom prst="line">
            <a:avLst/>
          </a:prstGeom>
          <a:ln cap="flat" w="38100">
            <a:solidFill>
              <a:srgbClr val="00949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2" id="22"/>
          <p:cNvSpPr/>
          <p:nvPr/>
        </p:nvSpPr>
        <p:spPr>
          <a:xfrm flipV="true">
            <a:off x="16256458" y="1965546"/>
            <a:ext cx="25788" cy="3177954"/>
          </a:xfrm>
          <a:prstGeom prst="line">
            <a:avLst/>
          </a:prstGeom>
          <a:ln cap="flat" w="38100">
            <a:solidFill>
              <a:srgbClr val="00949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3" id="23"/>
          <p:cNvSpPr/>
          <p:nvPr/>
        </p:nvSpPr>
        <p:spPr>
          <a:xfrm flipV="true">
            <a:off x="1755007" y="1945057"/>
            <a:ext cx="3891065" cy="19050"/>
          </a:xfrm>
          <a:prstGeom prst="line">
            <a:avLst/>
          </a:prstGeom>
          <a:ln cap="flat" w="38100">
            <a:solidFill>
              <a:srgbClr val="00949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4" id="24"/>
          <p:cNvSpPr/>
          <p:nvPr/>
        </p:nvSpPr>
        <p:spPr>
          <a:xfrm>
            <a:off x="7501808" y="1917921"/>
            <a:ext cx="3457307" cy="0"/>
          </a:xfrm>
          <a:prstGeom prst="line">
            <a:avLst/>
          </a:prstGeom>
          <a:ln cap="flat" w="38100">
            <a:solidFill>
              <a:srgbClr val="00949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5" id="25"/>
          <p:cNvSpPr/>
          <p:nvPr/>
        </p:nvSpPr>
        <p:spPr>
          <a:xfrm>
            <a:off x="13258235" y="1964108"/>
            <a:ext cx="3045857" cy="1438"/>
          </a:xfrm>
          <a:prstGeom prst="line">
            <a:avLst/>
          </a:prstGeom>
          <a:ln cap="flat" w="38100">
            <a:solidFill>
              <a:srgbClr val="00949D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6" id="26"/>
          <p:cNvGrpSpPr/>
          <p:nvPr/>
        </p:nvGrpSpPr>
        <p:grpSpPr>
          <a:xfrm rot="0">
            <a:off x="1727529" y="4948372"/>
            <a:ext cx="3937593" cy="1064007"/>
            <a:chOff x="0" y="0"/>
            <a:chExt cx="994791" cy="26881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994791" cy="268810"/>
            </a:xfrm>
            <a:custGeom>
              <a:avLst/>
              <a:gdLst/>
              <a:ahLst/>
              <a:cxnLst/>
              <a:rect r="r" b="b" t="t" l="l"/>
              <a:pathLst>
                <a:path h="268810" w="994791">
                  <a:moveTo>
                    <a:pt x="0" y="0"/>
                  </a:moveTo>
                  <a:lnTo>
                    <a:pt x="994791" y="0"/>
                  </a:lnTo>
                  <a:lnTo>
                    <a:pt x="994791" y="268810"/>
                  </a:lnTo>
                  <a:lnTo>
                    <a:pt x="0" y="268810"/>
                  </a:lnTo>
                  <a:close/>
                </a:path>
              </a:pathLst>
            </a:custGeom>
            <a:solidFill>
              <a:srgbClr val="00949D">
                <a:alpha val="8000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47625"/>
              <a:ext cx="994791" cy="31643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3779"/>
                </a:lnSpc>
                <a:spcBef>
                  <a:spcPct val="0"/>
                </a:spcBef>
              </a:pPr>
              <a:r>
                <a:rPr lang="en-US" b="true" sz="2700">
                  <a:solidFill>
                    <a:srgbClr val="000000">
                      <a:alpha val="80000"/>
                    </a:srgbClr>
                  </a:solidFill>
                  <a:latin typeface="Lora Bold"/>
                  <a:ea typeface="Lora Bold"/>
                  <a:cs typeface="Lora Bold"/>
                  <a:sym typeface="Lora Bold"/>
                </a:rPr>
                <a:t>Confederated Tribes of the Colville Reservation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7501808" y="4948372"/>
            <a:ext cx="3457307" cy="1056050"/>
            <a:chOff x="0" y="0"/>
            <a:chExt cx="873452" cy="26680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873452" cy="266800"/>
            </a:xfrm>
            <a:custGeom>
              <a:avLst/>
              <a:gdLst/>
              <a:ahLst/>
              <a:cxnLst/>
              <a:rect r="r" b="b" t="t" l="l"/>
              <a:pathLst>
                <a:path h="266800" w="873452">
                  <a:moveTo>
                    <a:pt x="0" y="0"/>
                  </a:moveTo>
                  <a:lnTo>
                    <a:pt x="873452" y="0"/>
                  </a:lnTo>
                  <a:lnTo>
                    <a:pt x="873452" y="266800"/>
                  </a:lnTo>
                  <a:lnTo>
                    <a:pt x="0" y="266800"/>
                  </a:lnTo>
                  <a:close/>
                </a:path>
              </a:pathLst>
            </a:custGeom>
            <a:solidFill>
              <a:srgbClr val="00949D">
                <a:alpha val="8000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31" id="31"/>
            <p:cNvSpPr txBox="true"/>
            <p:nvPr/>
          </p:nvSpPr>
          <p:spPr>
            <a:xfrm>
              <a:off x="0" y="-57150"/>
              <a:ext cx="873452" cy="32395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3804"/>
                </a:lnSpc>
                <a:spcBef>
                  <a:spcPct val="0"/>
                </a:spcBef>
              </a:pPr>
              <a:r>
                <a:rPr lang="en-US" b="true" sz="2717">
                  <a:solidFill>
                    <a:srgbClr val="000000">
                      <a:alpha val="80000"/>
                    </a:srgbClr>
                  </a:solidFill>
                  <a:latin typeface="Lora Bold"/>
                  <a:ea typeface="Lora Bold"/>
                  <a:cs typeface="Lora Bold"/>
                  <a:sym typeface="Lora Bold"/>
                </a:rPr>
                <a:t>Jamestown S’Klallam Tribe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3236296" y="4948372"/>
            <a:ext cx="3045950" cy="1056050"/>
            <a:chOff x="0" y="0"/>
            <a:chExt cx="769527" cy="2668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769527" cy="266800"/>
            </a:xfrm>
            <a:custGeom>
              <a:avLst/>
              <a:gdLst/>
              <a:ahLst/>
              <a:cxnLst/>
              <a:rect r="r" b="b" t="t" l="l"/>
              <a:pathLst>
                <a:path h="266800" w="769527">
                  <a:moveTo>
                    <a:pt x="0" y="0"/>
                  </a:moveTo>
                  <a:lnTo>
                    <a:pt x="769527" y="0"/>
                  </a:lnTo>
                  <a:lnTo>
                    <a:pt x="769527" y="266800"/>
                  </a:lnTo>
                  <a:lnTo>
                    <a:pt x="0" y="266800"/>
                  </a:lnTo>
                  <a:close/>
                </a:path>
              </a:pathLst>
            </a:custGeom>
            <a:solidFill>
              <a:srgbClr val="00949D">
                <a:alpha val="8000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34" id="34"/>
            <p:cNvSpPr txBox="true"/>
            <p:nvPr/>
          </p:nvSpPr>
          <p:spPr>
            <a:xfrm>
              <a:off x="0" y="-57150"/>
              <a:ext cx="769527" cy="32395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3804"/>
                </a:lnSpc>
                <a:spcBef>
                  <a:spcPct val="0"/>
                </a:spcBef>
              </a:pPr>
              <a:r>
                <a:rPr lang="en-US" b="true" sz="2717">
                  <a:solidFill>
                    <a:srgbClr val="000000">
                      <a:alpha val="80000"/>
                    </a:srgbClr>
                  </a:solidFill>
                  <a:latin typeface="Lora Bold"/>
                  <a:ea typeface="Lora Bold"/>
                  <a:cs typeface="Lora Bold"/>
                  <a:sym typeface="Lora Bold"/>
                </a:rPr>
                <a:t>Lummi Nation</a:t>
              </a:r>
            </a:p>
          </p:txBody>
        </p:sp>
      </p:grpSp>
      <p:sp>
        <p:nvSpPr>
          <p:cNvPr name="Freeform 35" id="35"/>
          <p:cNvSpPr/>
          <p:nvPr/>
        </p:nvSpPr>
        <p:spPr>
          <a:xfrm flipH="false" flipV="false" rot="0">
            <a:off x="2598924" y="812103"/>
            <a:ext cx="1097402" cy="1029562"/>
          </a:xfrm>
          <a:custGeom>
            <a:avLst/>
            <a:gdLst/>
            <a:ahLst/>
            <a:cxnLst/>
            <a:rect r="r" b="b" t="t" l="l"/>
            <a:pathLst>
              <a:path h="1029562" w="1097402">
                <a:moveTo>
                  <a:pt x="0" y="0"/>
                </a:moveTo>
                <a:lnTo>
                  <a:pt x="1097402" y="0"/>
                </a:lnTo>
                <a:lnTo>
                  <a:pt x="1097402" y="1029563"/>
                </a:lnTo>
                <a:lnTo>
                  <a:pt x="0" y="10295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138770" y="4745554"/>
            <a:ext cx="4621908" cy="4238512"/>
            <a:chOff x="0" y="0"/>
            <a:chExt cx="1232614" cy="11303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32614" cy="1130367"/>
            </a:xfrm>
            <a:custGeom>
              <a:avLst/>
              <a:gdLst/>
              <a:ahLst/>
              <a:cxnLst/>
              <a:rect r="r" b="b" t="t" l="l"/>
              <a:pathLst>
                <a:path h="1130367" w="1232614">
                  <a:moveTo>
                    <a:pt x="28476" y="0"/>
                  </a:moveTo>
                  <a:lnTo>
                    <a:pt x="1204139" y="0"/>
                  </a:lnTo>
                  <a:cubicBezTo>
                    <a:pt x="1211691" y="0"/>
                    <a:pt x="1218934" y="3000"/>
                    <a:pt x="1224274" y="8340"/>
                  </a:cubicBezTo>
                  <a:cubicBezTo>
                    <a:pt x="1229614" y="13681"/>
                    <a:pt x="1232614" y="20924"/>
                    <a:pt x="1232614" y="28476"/>
                  </a:cubicBezTo>
                  <a:lnTo>
                    <a:pt x="1232614" y="1101891"/>
                  </a:lnTo>
                  <a:cubicBezTo>
                    <a:pt x="1232614" y="1109443"/>
                    <a:pt x="1229614" y="1116686"/>
                    <a:pt x="1224274" y="1122026"/>
                  </a:cubicBezTo>
                  <a:cubicBezTo>
                    <a:pt x="1218934" y="1127367"/>
                    <a:pt x="1211691" y="1130367"/>
                    <a:pt x="1204139" y="1130367"/>
                  </a:cubicBezTo>
                  <a:lnTo>
                    <a:pt x="28476" y="1130367"/>
                  </a:lnTo>
                  <a:cubicBezTo>
                    <a:pt x="20924" y="1130367"/>
                    <a:pt x="13681" y="1127367"/>
                    <a:pt x="8340" y="1122026"/>
                  </a:cubicBezTo>
                  <a:cubicBezTo>
                    <a:pt x="3000" y="1116686"/>
                    <a:pt x="0" y="1109443"/>
                    <a:pt x="0" y="1101891"/>
                  </a:cubicBezTo>
                  <a:lnTo>
                    <a:pt x="0" y="28476"/>
                  </a:lnTo>
                  <a:cubicBezTo>
                    <a:pt x="0" y="20924"/>
                    <a:pt x="3000" y="13681"/>
                    <a:pt x="8340" y="8340"/>
                  </a:cubicBezTo>
                  <a:cubicBezTo>
                    <a:pt x="13681" y="3000"/>
                    <a:pt x="20924" y="0"/>
                    <a:pt x="28476" y="0"/>
                  </a:cubicBezTo>
                  <a:close/>
                </a:path>
              </a:pathLst>
            </a:custGeom>
            <a:solidFill>
              <a:srgbClr val="00949D">
                <a:alpha val="8000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1232614" cy="11589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2"/>
                </a:lnSpc>
              </a:pPr>
            </a:p>
          </p:txBody>
        </p:sp>
      </p:grpSp>
      <p:sp>
        <p:nvSpPr>
          <p:cNvPr name="AutoShape 5" id="5"/>
          <p:cNvSpPr/>
          <p:nvPr/>
        </p:nvSpPr>
        <p:spPr>
          <a:xfrm>
            <a:off x="3633741" y="6669399"/>
            <a:ext cx="3380817" cy="0"/>
          </a:xfrm>
          <a:prstGeom prst="line">
            <a:avLst/>
          </a:prstGeom>
          <a:ln cap="flat" w="38100">
            <a:solidFill>
              <a:srgbClr val="FDFDF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13240418" y="-2441628"/>
            <a:ext cx="8690625" cy="6352057"/>
          </a:xfrm>
          <a:custGeom>
            <a:avLst/>
            <a:gdLst/>
            <a:ahLst/>
            <a:cxnLst/>
            <a:rect r="r" b="b" t="t" l="l"/>
            <a:pathLst>
              <a:path h="6352057" w="8690625">
                <a:moveTo>
                  <a:pt x="0" y="0"/>
                </a:moveTo>
                <a:lnTo>
                  <a:pt x="8690625" y="0"/>
                </a:lnTo>
                <a:lnTo>
                  <a:pt x="8690625" y="6352057"/>
                </a:lnTo>
                <a:lnTo>
                  <a:pt x="0" y="63520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698910" y="4745554"/>
            <a:ext cx="5792378" cy="4238512"/>
            <a:chOff x="0" y="0"/>
            <a:chExt cx="1544766" cy="113036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544766" cy="1130367"/>
            </a:xfrm>
            <a:custGeom>
              <a:avLst/>
              <a:gdLst/>
              <a:ahLst/>
              <a:cxnLst/>
              <a:rect r="r" b="b" t="t" l="l"/>
              <a:pathLst>
                <a:path h="1130367" w="1544766">
                  <a:moveTo>
                    <a:pt x="22722" y="0"/>
                  </a:moveTo>
                  <a:lnTo>
                    <a:pt x="1522045" y="0"/>
                  </a:lnTo>
                  <a:cubicBezTo>
                    <a:pt x="1534594" y="0"/>
                    <a:pt x="1544766" y="10173"/>
                    <a:pt x="1544766" y="22722"/>
                  </a:cubicBezTo>
                  <a:lnTo>
                    <a:pt x="1544766" y="1107645"/>
                  </a:lnTo>
                  <a:cubicBezTo>
                    <a:pt x="1544766" y="1113671"/>
                    <a:pt x="1542373" y="1119450"/>
                    <a:pt x="1538111" y="1123712"/>
                  </a:cubicBezTo>
                  <a:cubicBezTo>
                    <a:pt x="1533850" y="1127973"/>
                    <a:pt x="1528071" y="1130367"/>
                    <a:pt x="1522045" y="1130367"/>
                  </a:cubicBezTo>
                  <a:lnTo>
                    <a:pt x="22722" y="1130367"/>
                  </a:lnTo>
                  <a:cubicBezTo>
                    <a:pt x="16696" y="1130367"/>
                    <a:pt x="10916" y="1127973"/>
                    <a:pt x="6655" y="1123712"/>
                  </a:cubicBezTo>
                  <a:cubicBezTo>
                    <a:pt x="2394" y="1119450"/>
                    <a:pt x="0" y="1113671"/>
                    <a:pt x="0" y="1107645"/>
                  </a:cubicBezTo>
                  <a:lnTo>
                    <a:pt x="0" y="22722"/>
                  </a:lnTo>
                  <a:cubicBezTo>
                    <a:pt x="0" y="16696"/>
                    <a:pt x="2394" y="10916"/>
                    <a:pt x="6655" y="6655"/>
                  </a:cubicBezTo>
                  <a:cubicBezTo>
                    <a:pt x="10916" y="2394"/>
                    <a:pt x="16696" y="0"/>
                    <a:pt x="22722" y="0"/>
                  </a:cubicBezTo>
                  <a:close/>
                </a:path>
              </a:pathLst>
            </a:custGeom>
            <a:solidFill>
              <a:srgbClr val="00949D">
                <a:alpha val="80000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28575"/>
              <a:ext cx="1544766" cy="11589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2"/>
                </a:lnSpc>
              </a:pPr>
            </a:p>
          </p:txBody>
        </p:sp>
      </p:grpSp>
      <p:sp>
        <p:nvSpPr>
          <p:cNvPr name="AutoShape 10" id="10"/>
          <p:cNvSpPr/>
          <p:nvPr/>
        </p:nvSpPr>
        <p:spPr>
          <a:xfrm>
            <a:off x="10619146" y="6669399"/>
            <a:ext cx="3380817" cy="0"/>
          </a:xfrm>
          <a:prstGeom prst="line">
            <a:avLst/>
          </a:prstGeom>
          <a:ln cap="flat" w="38100">
            <a:solidFill>
              <a:srgbClr val="FDFDFD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1" id="11"/>
          <p:cNvGrpSpPr/>
          <p:nvPr/>
        </p:nvGrpSpPr>
        <p:grpSpPr>
          <a:xfrm rot="0">
            <a:off x="9792453" y="3724095"/>
            <a:ext cx="5214306" cy="1021459"/>
            <a:chOff x="0" y="0"/>
            <a:chExt cx="414915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149150" cy="812800"/>
            </a:xfrm>
            <a:custGeom>
              <a:avLst/>
              <a:gdLst/>
              <a:ahLst/>
              <a:cxnLst/>
              <a:rect r="r" b="b" t="t" l="l"/>
              <a:pathLst>
                <a:path h="812800" w="4149150">
                  <a:moveTo>
                    <a:pt x="34149" y="0"/>
                  </a:moveTo>
                  <a:lnTo>
                    <a:pt x="4115001" y="0"/>
                  </a:lnTo>
                  <a:cubicBezTo>
                    <a:pt x="4133861" y="0"/>
                    <a:pt x="4149150" y="15289"/>
                    <a:pt x="4149150" y="34149"/>
                  </a:cubicBezTo>
                  <a:lnTo>
                    <a:pt x="4149150" y="778651"/>
                  </a:lnTo>
                  <a:cubicBezTo>
                    <a:pt x="4149150" y="787708"/>
                    <a:pt x="4145552" y="796394"/>
                    <a:pt x="4139148" y="802798"/>
                  </a:cubicBezTo>
                  <a:cubicBezTo>
                    <a:pt x="4132743" y="809202"/>
                    <a:pt x="4124058" y="812800"/>
                    <a:pt x="4115001" y="812800"/>
                  </a:cubicBezTo>
                  <a:lnTo>
                    <a:pt x="34149" y="812800"/>
                  </a:lnTo>
                  <a:cubicBezTo>
                    <a:pt x="25092" y="812800"/>
                    <a:pt x="16406" y="809202"/>
                    <a:pt x="10002" y="802798"/>
                  </a:cubicBezTo>
                  <a:cubicBezTo>
                    <a:pt x="3598" y="796394"/>
                    <a:pt x="0" y="787708"/>
                    <a:pt x="0" y="778651"/>
                  </a:cubicBezTo>
                  <a:lnTo>
                    <a:pt x="0" y="34149"/>
                  </a:lnTo>
                  <a:cubicBezTo>
                    <a:pt x="0" y="25092"/>
                    <a:pt x="3598" y="16406"/>
                    <a:pt x="10002" y="10002"/>
                  </a:cubicBezTo>
                  <a:cubicBezTo>
                    <a:pt x="16406" y="3598"/>
                    <a:pt x="25092" y="0"/>
                    <a:pt x="34149" y="0"/>
                  </a:cubicBezTo>
                  <a:close/>
                </a:path>
              </a:pathLst>
            </a:custGeom>
            <a:blipFill>
              <a:blip r:embed="rId4"/>
              <a:stretch>
                <a:fillRect l="0" t="-554" r="0" b="-554"/>
              </a:stretch>
            </a:blip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3114251" y="3427515"/>
            <a:ext cx="4670947" cy="1318039"/>
          </a:xfrm>
          <a:custGeom>
            <a:avLst/>
            <a:gdLst/>
            <a:ahLst/>
            <a:cxnLst/>
            <a:rect r="r" b="b" t="t" l="l"/>
            <a:pathLst>
              <a:path h="1318039" w="4670947">
                <a:moveTo>
                  <a:pt x="0" y="0"/>
                </a:moveTo>
                <a:lnTo>
                  <a:pt x="4670946" y="0"/>
                </a:lnTo>
                <a:lnTo>
                  <a:pt x="4670946" y="1318039"/>
                </a:lnTo>
                <a:lnTo>
                  <a:pt x="0" y="13180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028700" y="1023829"/>
            <a:ext cx="4134359" cy="1566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2463"/>
              </a:lnSpc>
              <a:spcBef>
                <a:spcPct val="0"/>
              </a:spcBef>
            </a:pPr>
            <a:r>
              <a:rPr lang="en-US" sz="7599">
                <a:solidFill>
                  <a:srgbClr val="000000"/>
                </a:solidFill>
                <a:latin typeface="The Seasons"/>
                <a:ea typeface="The Seasons"/>
                <a:cs typeface="The Seasons"/>
                <a:sym typeface="The Seasons"/>
              </a:rPr>
              <a:t>Contacts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884890" y="5926448"/>
            <a:ext cx="3129669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10101"/>
                </a:solidFill>
                <a:latin typeface="Lora"/>
                <a:ea typeface="Lora"/>
                <a:cs typeface="Lora"/>
                <a:sym typeface="Lora"/>
              </a:rPr>
              <a:t>Quileute Tribe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364812" y="5057775"/>
            <a:ext cx="4169825" cy="788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439"/>
              </a:lnSpc>
              <a:spcBef>
                <a:spcPct val="0"/>
              </a:spcBef>
            </a:pPr>
            <a:r>
              <a:rPr lang="en-US" b="true" sz="4599" i="true" spc="-91">
                <a:solidFill>
                  <a:srgbClr val="FFFFFF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Naomi Jacobson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364812" y="6859899"/>
            <a:ext cx="4169825" cy="9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10101"/>
                </a:solidFill>
                <a:latin typeface="Lora"/>
                <a:ea typeface="Lora"/>
                <a:cs typeface="Lora"/>
                <a:sym typeface="Lora"/>
              </a:rPr>
              <a:t>WSTPS - North Star Program Manager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251791" y="8053699"/>
            <a:ext cx="4395866" cy="537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79"/>
              </a:lnSpc>
              <a:spcBef>
                <a:spcPct val="0"/>
              </a:spcBef>
            </a:pPr>
            <a:r>
              <a:rPr lang="en-US" b="true" sz="3199">
                <a:solidFill>
                  <a:srgbClr val="010101"/>
                </a:solidFill>
                <a:latin typeface="Lora Bold"/>
                <a:ea typeface="Lora Bold"/>
                <a:cs typeface="Lora Bold"/>
                <a:sym typeface="Lora Bold"/>
              </a:rPr>
              <a:t>njacobson@npaihb.org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834772" y="5926448"/>
            <a:ext cx="3129669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10101"/>
                </a:solidFill>
                <a:latin typeface="Lora"/>
                <a:ea typeface="Lora"/>
                <a:cs typeface="Lora"/>
                <a:sym typeface="Lora"/>
              </a:rPr>
              <a:t>Lummi Nation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9893781" y="5057775"/>
            <a:ext cx="5011650" cy="788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439"/>
              </a:lnSpc>
              <a:spcBef>
                <a:spcPct val="0"/>
              </a:spcBef>
            </a:pPr>
            <a:r>
              <a:rPr lang="en-US" b="true" sz="4599" i="true" spc="-91">
                <a:solidFill>
                  <a:srgbClr val="FFFFFF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Sarah Cook-Lalari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314694" y="6859899"/>
            <a:ext cx="4169825" cy="9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10101"/>
                </a:solidFill>
                <a:latin typeface="Lora"/>
                <a:ea typeface="Lora"/>
                <a:cs typeface="Lora"/>
                <a:sym typeface="Lora"/>
              </a:rPr>
              <a:t>WSTPS - North Star Project Coordinator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698910" y="8053699"/>
            <a:ext cx="5792378" cy="537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79"/>
              </a:lnSpc>
              <a:spcBef>
                <a:spcPct val="0"/>
              </a:spcBef>
            </a:pPr>
            <a:r>
              <a:rPr lang="en-US" b="true" sz="3199">
                <a:solidFill>
                  <a:srgbClr val="010101"/>
                </a:solidFill>
                <a:latin typeface="Lora Bold"/>
                <a:ea typeface="Lora Bold"/>
                <a:cs typeface="Lora Bold"/>
                <a:sym typeface="Lora Bold"/>
              </a:rPr>
              <a:t>sarah.cook-lalari@hca.wa.gov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DAGU_T60jQU</dc:identifier>
  <dcterms:modified xsi:type="dcterms:W3CDTF">2011-08-01T06:04:30Z</dcterms:modified>
  <cp:revision>1</cp:revision>
  <dc:title>NPAIHB_North Star Panel_January282025</dc:title>
</cp:coreProperties>
</file>