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67" r:id="rId3"/>
    <p:sldId id="283" r:id="rId4"/>
    <p:sldId id="285" r:id="rId5"/>
    <p:sldId id="287" r:id="rId6"/>
    <p:sldId id="300" r:id="rId7"/>
    <p:sldId id="301" r:id="rId8"/>
    <p:sldId id="304" r:id="rId9"/>
    <p:sldId id="293" r:id="rId10"/>
    <p:sldId id="303" r:id="rId11"/>
    <p:sldId id="291" r:id="rId12"/>
    <p:sldId id="302" r:id="rId13"/>
    <p:sldId id="272" r:id="rId14"/>
    <p:sldId id="294" r:id="rId15"/>
    <p:sldId id="273" r:id="rId16"/>
    <p:sldId id="278"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2" autoAdjust="0"/>
    <p:restoredTop sz="94660"/>
  </p:normalViewPr>
  <p:slideViewPr>
    <p:cSldViewPr snapToGrid="0">
      <p:cViewPr varScale="1">
        <p:scale>
          <a:sx n="102" d="100"/>
          <a:sy n="102" d="100"/>
        </p:scale>
        <p:origin x="1278"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8BAEC0-F687-4DD4-A48B-1C4529000845}"/>
              </a:ext>
            </a:extLst>
          </p:cNvPr>
          <p:cNvSpPr>
            <a:spLocks noGrp="1"/>
          </p:cNvSpPr>
          <p:nvPr>
            <p:ph type="hdr" sz="quarter"/>
          </p:nvPr>
        </p:nvSpPr>
        <p:spPr>
          <a:xfrm>
            <a:off x="0" y="0"/>
            <a:ext cx="3037840" cy="466435"/>
          </a:xfrm>
          <a:prstGeom prst="rect">
            <a:avLst/>
          </a:prstGeom>
        </p:spPr>
        <p:txBody>
          <a:bodyPr vert="horz" lIns="93161" tIns="46580" rIns="93161" bIns="46580" rtlCol="0"/>
          <a:lstStyle>
            <a:lvl1pPr algn="l">
              <a:defRPr sz="1200"/>
            </a:lvl1pPr>
          </a:lstStyle>
          <a:p>
            <a:endParaRPr lang="en-US"/>
          </a:p>
        </p:txBody>
      </p:sp>
      <p:sp>
        <p:nvSpPr>
          <p:cNvPr id="3" name="Date Placeholder 2">
            <a:extLst>
              <a:ext uri="{FF2B5EF4-FFF2-40B4-BE49-F238E27FC236}">
                <a16:creationId xmlns:a16="http://schemas.microsoft.com/office/drawing/2014/main" id="{AFF5EB4E-2780-4762-9F56-B73D3AF815BE}"/>
              </a:ext>
            </a:extLst>
          </p:cNvPr>
          <p:cNvSpPr>
            <a:spLocks noGrp="1"/>
          </p:cNvSpPr>
          <p:nvPr>
            <p:ph type="dt" sz="quarter" idx="1"/>
          </p:nvPr>
        </p:nvSpPr>
        <p:spPr>
          <a:xfrm>
            <a:off x="3970939" y="0"/>
            <a:ext cx="3037840" cy="466435"/>
          </a:xfrm>
          <a:prstGeom prst="rect">
            <a:avLst/>
          </a:prstGeom>
        </p:spPr>
        <p:txBody>
          <a:bodyPr vert="horz" lIns="93161" tIns="46580" rIns="93161" bIns="46580" rtlCol="0"/>
          <a:lstStyle>
            <a:lvl1pPr algn="r">
              <a:defRPr sz="1200"/>
            </a:lvl1pPr>
          </a:lstStyle>
          <a:p>
            <a:endParaRPr lang="en-US"/>
          </a:p>
        </p:txBody>
      </p:sp>
      <p:sp>
        <p:nvSpPr>
          <p:cNvPr id="4" name="Footer Placeholder 3">
            <a:extLst>
              <a:ext uri="{FF2B5EF4-FFF2-40B4-BE49-F238E27FC236}">
                <a16:creationId xmlns:a16="http://schemas.microsoft.com/office/drawing/2014/main" id="{EBC48B28-6D09-4C8F-81B1-3D7AEDACD59B}"/>
              </a:ext>
            </a:extLst>
          </p:cNvPr>
          <p:cNvSpPr>
            <a:spLocks noGrp="1"/>
          </p:cNvSpPr>
          <p:nvPr>
            <p:ph type="ftr" sz="quarter" idx="2"/>
          </p:nvPr>
        </p:nvSpPr>
        <p:spPr>
          <a:xfrm>
            <a:off x="0" y="8829968"/>
            <a:ext cx="3037840" cy="466434"/>
          </a:xfrm>
          <a:prstGeom prst="rect">
            <a:avLst/>
          </a:prstGeom>
        </p:spPr>
        <p:txBody>
          <a:bodyPr vert="horz" lIns="93161" tIns="46580" rIns="93161" bIns="4658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92E078-D3BC-469E-919B-3AA7668CE22F}"/>
              </a:ext>
            </a:extLst>
          </p:cNvPr>
          <p:cNvSpPr>
            <a:spLocks noGrp="1"/>
          </p:cNvSpPr>
          <p:nvPr>
            <p:ph type="sldNum" sz="quarter" idx="3"/>
          </p:nvPr>
        </p:nvSpPr>
        <p:spPr>
          <a:xfrm>
            <a:off x="3970939" y="8829968"/>
            <a:ext cx="3037840" cy="466434"/>
          </a:xfrm>
          <a:prstGeom prst="rect">
            <a:avLst/>
          </a:prstGeom>
        </p:spPr>
        <p:txBody>
          <a:bodyPr vert="horz" lIns="93161" tIns="46580" rIns="93161" bIns="46580" rtlCol="0" anchor="b"/>
          <a:lstStyle>
            <a:lvl1pPr algn="r">
              <a:defRPr sz="1200"/>
            </a:lvl1pPr>
          </a:lstStyle>
          <a:p>
            <a:fld id="{E4B40031-6F27-4080-A9C8-1FFC71091E9C}" type="slidenum">
              <a:rPr lang="en-US" smtClean="0"/>
              <a:t>‹#›</a:t>
            </a:fld>
            <a:endParaRPr lang="en-US"/>
          </a:p>
        </p:txBody>
      </p:sp>
    </p:spTree>
    <p:extLst>
      <p:ext uri="{BB962C8B-B14F-4D97-AF65-F5344CB8AC3E}">
        <p14:creationId xmlns:p14="http://schemas.microsoft.com/office/powerpoint/2010/main" val="3875543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1" tIns="46580" rIns="93161" bIns="46580"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61" tIns="46580" rIns="93161" bIns="46580" rtlCol="0"/>
          <a:lstStyle>
            <a:lvl1pPr algn="r">
              <a:defRPr sz="1200"/>
            </a:lvl1pPr>
          </a:lstStyle>
          <a:p>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1" tIns="46580" rIns="93161" bIns="46580"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61" tIns="46580" rIns="93161" bIns="465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61" tIns="46580" rIns="93161"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61" tIns="46580" rIns="93161" bIns="46580" rtlCol="0" anchor="b"/>
          <a:lstStyle>
            <a:lvl1pPr algn="r">
              <a:defRPr sz="1200"/>
            </a:lvl1pPr>
          </a:lstStyle>
          <a:p>
            <a:fld id="{14CD4584-8F23-478D-9726-8D344FBED799}" type="slidenum">
              <a:rPr lang="en-US" smtClean="0"/>
              <a:t>‹#›</a:t>
            </a:fld>
            <a:endParaRPr lang="en-US"/>
          </a:p>
        </p:txBody>
      </p:sp>
    </p:spTree>
    <p:extLst>
      <p:ext uri="{BB962C8B-B14F-4D97-AF65-F5344CB8AC3E}">
        <p14:creationId xmlns:p14="http://schemas.microsoft.com/office/powerpoint/2010/main" val="24106292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4410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325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742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4410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5447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202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04">
              <a:defRPr/>
            </a:pPr>
            <a:r>
              <a:rPr lang="en-US" dirty="0">
                <a:latin typeface="Georgia" panose="02040502050405020303" pitchFamily="18" charset="0"/>
              </a:rPr>
              <a:t>Example: .26¢ Margin w/ 10 Million Gallons </a:t>
            </a:r>
            <a:r>
              <a:rPr lang="en-US" sz="1600" b="1" dirty="0">
                <a:solidFill>
                  <a:srgbClr val="CC6600"/>
                </a:solidFill>
                <a:latin typeface="Georgia" panose="02040502050405020303" pitchFamily="18" charset="0"/>
              </a:rPr>
              <a:t>&gt;</a:t>
            </a:r>
            <a:r>
              <a:rPr lang="en-US" dirty="0">
                <a:latin typeface="Georgia" panose="02040502050405020303" pitchFamily="18" charset="0"/>
              </a:rPr>
              <a:t> .36¢ Margin w/ 6 Million Gallons </a:t>
            </a:r>
          </a:p>
          <a:p>
            <a:endParaRPr lang="en-US" dirty="0"/>
          </a:p>
        </p:txBody>
      </p:sp>
    </p:spTree>
    <p:extLst>
      <p:ext uri="{BB962C8B-B14F-4D97-AF65-F5344CB8AC3E}">
        <p14:creationId xmlns:p14="http://schemas.microsoft.com/office/powerpoint/2010/main" val="224681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2B41-1401-4DEA-93B3-CE5A5A2089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613186-61EE-4E80-86F6-F615D142E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7CFCAE-4F82-491B-BD04-23B71E4E9B54}"/>
              </a:ext>
            </a:extLst>
          </p:cNvPr>
          <p:cNvSpPr>
            <a:spLocks noGrp="1"/>
          </p:cNvSpPr>
          <p:nvPr>
            <p:ph type="dt" sz="half" idx="10"/>
          </p:nvPr>
        </p:nvSpPr>
        <p:spPr/>
        <p:txBody>
          <a:bodyPr/>
          <a:lstStyle/>
          <a:p>
            <a:fld id="{503E8CEE-695D-47D4-AD96-0E654B440AB8}" type="datetime1">
              <a:rPr lang="en-US" smtClean="0"/>
              <a:t>12/6/2024</a:t>
            </a:fld>
            <a:endParaRPr lang="en-US"/>
          </a:p>
        </p:txBody>
      </p:sp>
      <p:sp>
        <p:nvSpPr>
          <p:cNvPr id="5" name="Footer Placeholder 4">
            <a:extLst>
              <a:ext uri="{FF2B5EF4-FFF2-40B4-BE49-F238E27FC236}">
                <a16:creationId xmlns:a16="http://schemas.microsoft.com/office/drawing/2014/main" id="{6F1F6CAA-0D8A-488A-9AF7-D4A1A8972AB7}"/>
              </a:ext>
            </a:extLst>
          </p:cNvPr>
          <p:cNvSpPr>
            <a:spLocks noGrp="1"/>
          </p:cNvSpPr>
          <p:nvPr>
            <p:ph type="ftr" sz="quarter" idx="11"/>
          </p:nvPr>
        </p:nvSpPr>
        <p:spPr/>
        <p:txBody>
          <a:bodyPr/>
          <a:lstStyle/>
          <a:p>
            <a:r>
              <a:rPr lang="en-US"/>
              <a:t>Cougar Den, Inc. </a:t>
            </a:r>
          </a:p>
        </p:txBody>
      </p:sp>
      <p:sp>
        <p:nvSpPr>
          <p:cNvPr id="6" name="Slide Number Placeholder 5">
            <a:extLst>
              <a:ext uri="{FF2B5EF4-FFF2-40B4-BE49-F238E27FC236}">
                <a16:creationId xmlns:a16="http://schemas.microsoft.com/office/drawing/2014/main" id="{851A63EB-C894-4A4F-9EE1-AEF52FD5D7F4}"/>
              </a:ext>
            </a:extLst>
          </p:cNvPr>
          <p:cNvSpPr>
            <a:spLocks noGrp="1"/>
          </p:cNvSpPr>
          <p:nvPr>
            <p:ph type="sldNum" sz="quarter" idx="12"/>
          </p:nvPr>
        </p:nvSpPr>
        <p:spPr/>
        <p:txBody>
          <a:bodyPr/>
          <a:lstStyle/>
          <a:p>
            <a:fld id="{DD689AE7-03D5-4EAC-9DA8-C6F90DFB6990}" type="slidenum">
              <a:rPr lang="en-US" smtClean="0"/>
              <a:t>‹#›</a:t>
            </a:fld>
            <a:endParaRPr lang="en-US"/>
          </a:p>
        </p:txBody>
      </p:sp>
    </p:spTree>
    <p:extLst>
      <p:ext uri="{BB962C8B-B14F-4D97-AF65-F5344CB8AC3E}">
        <p14:creationId xmlns:p14="http://schemas.microsoft.com/office/powerpoint/2010/main" val="244599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5B8D-A254-4012-833C-455E0430F3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39981F-5437-4FE3-A1C5-CFCC9FDB3A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3C9B5-33A1-410F-8966-F643074BA35A}"/>
              </a:ext>
            </a:extLst>
          </p:cNvPr>
          <p:cNvSpPr>
            <a:spLocks noGrp="1"/>
          </p:cNvSpPr>
          <p:nvPr>
            <p:ph type="dt" sz="half" idx="10"/>
          </p:nvPr>
        </p:nvSpPr>
        <p:spPr/>
        <p:txBody>
          <a:bodyPr/>
          <a:lstStyle/>
          <a:p>
            <a:fld id="{8E7BC399-396D-4D48-9DD8-FAA350A3C9A7}" type="datetime1">
              <a:rPr lang="en-US" smtClean="0"/>
              <a:t>12/6/2024</a:t>
            </a:fld>
            <a:endParaRPr lang="en-US"/>
          </a:p>
        </p:txBody>
      </p:sp>
      <p:sp>
        <p:nvSpPr>
          <p:cNvPr id="5" name="Footer Placeholder 4">
            <a:extLst>
              <a:ext uri="{FF2B5EF4-FFF2-40B4-BE49-F238E27FC236}">
                <a16:creationId xmlns:a16="http://schemas.microsoft.com/office/drawing/2014/main" id="{8D2715A9-DB7A-4B5B-8127-3DC22EBC49AF}"/>
              </a:ext>
            </a:extLst>
          </p:cNvPr>
          <p:cNvSpPr>
            <a:spLocks noGrp="1"/>
          </p:cNvSpPr>
          <p:nvPr>
            <p:ph type="ftr" sz="quarter" idx="11"/>
          </p:nvPr>
        </p:nvSpPr>
        <p:spPr/>
        <p:txBody>
          <a:bodyPr/>
          <a:lstStyle/>
          <a:p>
            <a:r>
              <a:rPr lang="en-US"/>
              <a:t>Cougar Den, Inc. </a:t>
            </a:r>
          </a:p>
        </p:txBody>
      </p:sp>
      <p:sp>
        <p:nvSpPr>
          <p:cNvPr id="6" name="Slide Number Placeholder 5">
            <a:extLst>
              <a:ext uri="{FF2B5EF4-FFF2-40B4-BE49-F238E27FC236}">
                <a16:creationId xmlns:a16="http://schemas.microsoft.com/office/drawing/2014/main" id="{DEED97AC-AD9B-4503-B6DC-5429CC5CA4DD}"/>
              </a:ext>
            </a:extLst>
          </p:cNvPr>
          <p:cNvSpPr>
            <a:spLocks noGrp="1"/>
          </p:cNvSpPr>
          <p:nvPr>
            <p:ph type="sldNum" sz="quarter" idx="12"/>
          </p:nvPr>
        </p:nvSpPr>
        <p:spPr/>
        <p:txBody>
          <a:bodyPr/>
          <a:lstStyle/>
          <a:p>
            <a:fld id="{DD689AE7-03D5-4EAC-9DA8-C6F90DFB6990}" type="slidenum">
              <a:rPr lang="en-US" smtClean="0"/>
              <a:t>‹#›</a:t>
            </a:fld>
            <a:endParaRPr lang="en-US"/>
          </a:p>
        </p:txBody>
      </p:sp>
    </p:spTree>
    <p:extLst>
      <p:ext uri="{BB962C8B-B14F-4D97-AF65-F5344CB8AC3E}">
        <p14:creationId xmlns:p14="http://schemas.microsoft.com/office/powerpoint/2010/main" val="365368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6A7878-6402-4827-9324-8F6C0B05E0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27BF91-C1DF-4295-ACEC-6869DA63371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66D05-B3C0-4E6B-A228-779FE6931A1C}"/>
              </a:ext>
            </a:extLst>
          </p:cNvPr>
          <p:cNvSpPr>
            <a:spLocks noGrp="1"/>
          </p:cNvSpPr>
          <p:nvPr>
            <p:ph type="dt" sz="half" idx="10"/>
          </p:nvPr>
        </p:nvSpPr>
        <p:spPr/>
        <p:txBody>
          <a:bodyPr/>
          <a:lstStyle/>
          <a:p>
            <a:fld id="{CE505BE5-ADD9-4E4E-A48C-66CD25F22E94}" type="datetime1">
              <a:rPr lang="en-US" smtClean="0"/>
              <a:t>12/6/2024</a:t>
            </a:fld>
            <a:endParaRPr lang="en-US"/>
          </a:p>
        </p:txBody>
      </p:sp>
      <p:sp>
        <p:nvSpPr>
          <p:cNvPr id="5" name="Footer Placeholder 4">
            <a:extLst>
              <a:ext uri="{FF2B5EF4-FFF2-40B4-BE49-F238E27FC236}">
                <a16:creationId xmlns:a16="http://schemas.microsoft.com/office/drawing/2014/main" id="{3940F23E-2EB0-460C-B875-8341BA48F56E}"/>
              </a:ext>
            </a:extLst>
          </p:cNvPr>
          <p:cNvSpPr>
            <a:spLocks noGrp="1"/>
          </p:cNvSpPr>
          <p:nvPr>
            <p:ph type="ftr" sz="quarter" idx="11"/>
          </p:nvPr>
        </p:nvSpPr>
        <p:spPr/>
        <p:txBody>
          <a:bodyPr/>
          <a:lstStyle/>
          <a:p>
            <a:r>
              <a:rPr lang="en-US"/>
              <a:t>Cougar Den, Inc. </a:t>
            </a:r>
          </a:p>
        </p:txBody>
      </p:sp>
      <p:sp>
        <p:nvSpPr>
          <p:cNvPr id="6" name="Slide Number Placeholder 5">
            <a:extLst>
              <a:ext uri="{FF2B5EF4-FFF2-40B4-BE49-F238E27FC236}">
                <a16:creationId xmlns:a16="http://schemas.microsoft.com/office/drawing/2014/main" id="{3C2F3801-F3BF-416B-A611-3EA0D96063AF}"/>
              </a:ext>
            </a:extLst>
          </p:cNvPr>
          <p:cNvSpPr>
            <a:spLocks noGrp="1"/>
          </p:cNvSpPr>
          <p:nvPr>
            <p:ph type="sldNum" sz="quarter" idx="12"/>
          </p:nvPr>
        </p:nvSpPr>
        <p:spPr/>
        <p:txBody>
          <a:bodyPr/>
          <a:lstStyle/>
          <a:p>
            <a:fld id="{DD689AE7-03D5-4EAC-9DA8-C6F90DFB6990}" type="slidenum">
              <a:rPr lang="en-US" smtClean="0"/>
              <a:t>‹#›</a:t>
            </a:fld>
            <a:endParaRPr lang="en-US"/>
          </a:p>
        </p:txBody>
      </p:sp>
    </p:spTree>
    <p:extLst>
      <p:ext uri="{BB962C8B-B14F-4D97-AF65-F5344CB8AC3E}">
        <p14:creationId xmlns:p14="http://schemas.microsoft.com/office/powerpoint/2010/main" val="402493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B38A-10DD-4D42-85AB-C3FBC97FF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6E191D-7F60-42AF-9B60-5C9FCE9F5C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038AA-BAB7-4FFA-B6B8-ACD6C1EF7C81}"/>
              </a:ext>
            </a:extLst>
          </p:cNvPr>
          <p:cNvSpPr>
            <a:spLocks noGrp="1"/>
          </p:cNvSpPr>
          <p:nvPr>
            <p:ph type="dt" sz="half" idx="10"/>
          </p:nvPr>
        </p:nvSpPr>
        <p:spPr/>
        <p:txBody>
          <a:bodyPr/>
          <a:lstStyle/>
          <a:p>
            <a:fld id="{5C21577A-AA98-4479-AC37-BA02E561C497}" type="datetime1">
              <a:rPr lang="en-US" smtClean="0"/>
              <a:t>12/6/2024</a:t>
            </a:fld>
            <a:endParaRPr lang="en-US"/>
          </a:p>
        </p:txBody>
      </p:sp>
      <p:sp>
        <p:nvSpPr>
          <p:cNvPr id="5" name="Footer Placeholder 4">
            <a:extLst>
              <a:ext uri="{FF2B5EF4-FFF2-40B4-BE49-F238E27FC236}">
                <a16:creationId xmlns:a16="http://schemas.microsoft.com/office/drawing/2014/main" id="{F2B6BA7F-DBBD-4E26-AF07-6FBB923FDCBC}"/>
              </a:ext>
            </a:extLst>
          </p:cNvPr>
          <p:cNvSpPr>
            <a:spLocks noGrp="1"/>
          </p:cNvSpPr>
          <p:nvPr>
            <p:ph type="ftr" sz="quarter" idx="11"/>
          </p:nvPr>
        </p:nvSpPr>
        <p:spPr/>
        <p:txBody>
          <a:bodyPr/>
          <a:lstStyle/>
          <a:p>
            <a:r>
              <a:rPr lang="en-US"/>
              <a:t>Cougar Den, Inc. </a:t>
            </a:r>
          </a:p>
        </p:txBody>
      </p:sp>
      <p:sp>
        <p:nvSpPr>
          <p:cNvPr id="6" name="Slide Number Placeholder 5">
            <a:extLst>
              <a:ext uri="{FF2B5EF4-FFF2-40B4-BE49-F238E27FC236}">
                <a16:creationId xmlns:a16="http://schemas.microsoft.com/office/drawing/2014/main" id="{89A3E749-DBF0-4BE2-9A96-6538C40C1F63}"/>
              </a:ext>
            </a:extLst>
          </p:cNvPr>
          <p:cNvSpPr>
            <a:spLocks noGrp="1"/>
          </p:cNvSpPr>
          <p:nvPr>
            <p:ph type="sldNum" sz="quarter" idx="12"/>
          </p:nvPr>
        </p:nvSpPr>
        <p:spPr/>
        <p:txBody>
          <a:bodyPr/>
          <a:lstStyle/>
          <a:p>
            <a:fld id="{DD689AE7-03D5-4EAC-9DA8-C6F90DFB6990}" type="slidenum">
              <a:rPr lang="en-US" smtClean="0"/>
              <a:t>‹#›</a:t>
            </a:fld>
            <a:endParaRPr lang="en-US"/>
          </a:p>
        </p:txBody>
      </p:sp>
    </p:spTree>
    <p:extLst>
      <p:ext uri="{BB962C8B-B14F-4D97-AF65-F5344CB8AC3E}">
        <p14:creationId xmlns:p14="http://schemas.microsoft.com/office/powerpoint/2010/main" val="186734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425A-B058-4942-A161-5DA748C918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92D923-6878-4EB5-84A2-BCA5A90AD2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3CE64F-DEAA-4F14-B67F-45D9C459299C}"/>
              </a:ext>
            </a:extLst>
          </p:cNvPr>
          <p:cNvSpPr>
            <a:spLocks noGrp="1"/>
          </p:cNvSpPr>
          <p:nvPr>
            <p:ph type="dt" sz="half" idx="10"/>
          </p:nvPr>
        </p:nvSpPr>
        <p:spPr/>
        <p:txBody>
          <a:bodyPr/>
          <a:lstStyle/>
          <a:p>
            <a:fld id="{F06DD6A5-84C5-4CBA-8BDF-7842FE64F302}" type="datetime1">
              <a:rPr lang="en-US" smtClean="0"/>
              <a:t>12/6/2024</a:t>
            </a:fld>
            <a:endParaRPr lang="en-US"/>
          </a:p>
        </p:txBody>
      </p:sp>
      <p:sp>
        <p:nvSpPr>
          <p:cNvPr id="5" name="Footer Placeholder 4">
            <a:extLst>
              <a:ext uri="{FF2B5EF4-FFF2-40B4-BE49-F238E27FC236}">
                <a16:creationId xmlns:a16="http://schemas.microsoft.com/office/drawing/2014/main" id="{EBA5D471-1C1B-4F56-9AED-E5A40376D5FD}"/>
              </a:ext>
            </a:extLst>
          </p:cNvPr>
          <p:cNvSpPr>
            <a:spLocks noGrp="1"/>
          </p:cNvSpPr>
          <p:nvPr>
            <p:ph type="ftr" sz="quarter" idx="11"/>
          </p:nvPr>
        </p:nvSpPr>
        <p:spPr/>
        <p:txBody>
          <a:bodyPr/>
          <a:lstStyle/>
          <a:p>
            <a:r>
              <a:rPr lang="en-US"/>
              <a:t>Cougar Den, Inc. </a:t>
            </a:r>
          </a:p>
        </p:txBody>
      </p:sp>
      <p:sp>
        <p:nvSpPr>
          <p:cNvPr id="6" name="Slide Number Placeholder 5">
            <a:extLst>
              <a:ext uri="{FF2B5EF4-FFF2-40B4-BE49-F238E27FC236}">
                <a16:creationId xmlns:a16="http://schemas.microsoft.com/office/drawing/2014/main" id="{A4068F38-42A9-4CB2-9844-7C29FF1668B0}"/>
              </a:ext>
            </a:extLst>
          </p:cNvPr>
          <p:cNvSpPr>
            <a:spLocks noGrp="1"/>
          </p:cNvSpPr>
          <p:nvPr>
            <p:ph type="sldNum" sz="quarter" idx="12"/>
          </p:nvPr>
        </p:nvSpPr>
        <p:spPr/>
        <p:txBody>
          <a:bodyPr/>
          <a:lstStyle/>
          <a:p>
            <a:fld id="{DD689AE7-03D5-4EAC-9DA8-C6F90DFB6990}" type="slidenum">
              <a:rPr lang="en-US" smtClean="0"/>
              <a:t>‹#›</a:t>
            </a:fld>
            <a:endParaRPr lang="en-US"/>
          </a:p>
        </p:txBody>
      </p:sp>
    </p:spTree>
    <p:extLst>
      <p:ext uri="{BB962C8B-B14F-4D97-AF65-F5344CB8AC3E}">
        <p14:creationId xmlns:p14="http://schemas.microsoft.com/office/powerpoint/2010/main" val="1274882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07DCD-911A-4A04-8835-0B800B9ECB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448CA8-E2CF-408C-8073-E527D41E12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A601BA-84EE-41F6-B49B-A5A43251B9F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F98129-58E0-4F1B-8603-30FB54CC921D}"/>
              </a:ext>
            </a:extLst>
          </p:cNvPr>
          <p:cNvSpPr>
            <a:spLocks noGrp="1"/>
          </p:cNvSpPr>
          <p:nvPr>
            <p:ph type="dt" sz="half" idx="10"/>
          </p:nvPr>
        </p:nvSpPr>
        <p:spPr/>
        <p:txBody>
          <a:bodyPr/>
          <a:lstStyle/>
          <a:p>
            <a:fld id="{3C64C24A-80DD-44A9-A151-980FD6CD8B32}" type="datetime1">
              <a:rPr lang="en-US" smtClean="0"/>
              <a:t>12/6/2024</a:t>
            </a:fld>
            <a:endParaRPr lang="en-US"/>
          </a:p>
        </p:txBody>
      </p:sp>
      <p:sp>
        <p:nvSpPr>
          <p:cNvPr id="6" name="Footer Placeholder 5">
            <a:extLst>
              <a:ext uri="{FF2B5EF4-FFF2-40B4-BE49-F238E27FC236}">
                <a16:creationId xmlns:a16="http://schemas.microsoft.com/office/drawing/2014/main" id="{B5228703-EE79-491F-B3FE-0C474CD12E90}"/>
              </a:ext>
            </a:extLst>
          </p:cNvPr>
          <p:cNvSpPr>
            <a:spLocks noGrp="1"/>
          </p:cNvSpPr>
          <p:nvPr>
            <p:ph type="ftr" sz="quarter" idx="11"/>
          </p:nvPr>
        </p:nvSpPr>
        <p:spPr/>
        <p:txBody>
          <a:bodyPr/>
          <a:lstStyle/>
          <a:p>
            <a:r>
              <a:rPr lang="en-US"/>
              <a:t>Cougar Den, Inc. </a:t>
            </a:r>
          </a:p>
        </p:txBody>
      </p:sp>
      <p:sp>
        <p:nvSpPr>
          <p:cNvPr id="7" name="Slide Number Placeholder 6">
            <a:extLst>
              <a:ext uri="{FF2B5EF4-FFF2-40B4-BE49-F238E27FC236}">
                <a16:creationId xmlns:a16="http://schemas.microsoft.com/office/drawing/2014/main" id="{2F9E7BAC-06FA-4C14-B101-48E0FA893003}"/>
              </a:ext>
            </a:extLst>
          </p:cNvPr>
          <p:cNvSpPr>
            <a:spLocks noGrp="1"/>
          </p:cNvSpPr>
          <p:nvPr>
            <p:ph type="sldNum" sz="quarter" idx="12"/>
          </p:nvPr>
        </p:nvSpPr>
        <p:spPr/>
        <p:txBody>
          <a:bodyPr/>
          <a:lstStyle/>
          <a:p>
            <a:fld id="{DD689AE7-03D5-4EAC-9DA8-C6F90DFB6990}" type="slidenum">
              <a:rPr lang="en-US" smtClean="0"/>
              <a:t>‹#›</a:t>
            </a:fld>
            <a:endParaRPr lang="en-US"/>
          </a:p>
        </p:txBody>
      </p:sp>
    </p:spTree>
    <p:extLst>
      <p:ext uri="{BB962C8B-B14F-4D97-AF65-F5344CB8AC3E}">
        <p14:creationId xmlns:p14="http://schemas.microsoft.com/office/powerpoint/2010/main" val="154951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D87BB-288B-4C5F-8862-DD9F035D3A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824338-7AE8-4406-92EA-10A02DE05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4927AC-9944-4724-97DF-691FFFA3AD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542F65-17E2-4053-8CE7-E2148A8292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489882-C419-4941-A283-015EF92C616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375B2F-C092-4CA7-BA0C-4B2BE01224D5}"/>
              </a:ext>
            </a:extLst>
          </p:cNvPr>
          <p:cNvSpPr>
            <a:spLocks noGrp="1"/>
          </p:cNvSpPr>
          <p:nvPr>
            <p:ph type="dt" sz="half" idx="10"/>
          </p:nvPr>
        </p:nvSpPr>
        <p:spPr/>
        <p:txBody>
          <a:bodyPr/>
          <a:lstStyle/>
          <a:p>
            <a:fld id="{7D70D5A9-CD1C-4906-A7BA-29B5EEEC6787}" type="datetime1">
              <a:rPr lang="en-US" smtClean="0"/>
              <a:t>12/6/2024</a:t>
            </a:fld>
            <a:endParaRPr lang="en-US"/>
          </a:p>
        </p:txBody>
      </p:sp>
      <p:sp>
        <p:nvSpPr>
          <p:cNvPr id="8" name="Footer Placeholder 7">
            <a:extLst>
              <a:ext uri="{FF2B5EF4-FFF2-40B4-BE49-F238E27FC236}">
                <a16:creationId xmlns:a16="http://schemas.microsoft.com/office/drawing/2014/main" id="{F81563AF-15A5-40AD-B15F-82323A8755EC}"/>
              </a:ext>
            </a:extLst>
          </p:cNvPr>
          <p:cNvSpPr>
            <a:spLocks noGrp="1"/>
          </p:cNvSpPr>
          <p:nvPr>
            <p:ph type="ftr" sz="quarter" idx="11"/>
          </p:nvPr>
        </p:nvSpPr>
        <p:spPr/>
        <p:txBody>
          <a:bodyPr/>
          <a:lstStyle/>
          <a:p>
            <a:r>
              <a:rPr lang="en-US"/>
              <a:t>Cougar Den, Inc. </a:t>
            </a:r>
          </a:p>
        </p:txBody>
      </p:sp>
      <p:sp>
        <p:nvSpPr>
          <p:cNvPr id="9" name="Slide Number Placeholder 8">
            <a:extLst>
              <a:ext uri="{FF2B5EF4-FFF2-40B4-BE49-F238E27FC236}">
                <a16:creationId xmlns:a16="http://schemas.microsoft.com/office/drawing/2014/main" id="{A771A0EA-E966-45B9-9983-148371C63CDD}"/>
              </a:ext>
            </a:extLst>
          </p:cNvPr>
          <p:cNvSpPr>
            <a:spLocks noGrp="1"/>
          </p:cNvSpPr>
          <p:nvPr>
            <p:ph type="sldNum" sz="quarter" idx="12"/>
          </p:nvPr>
        </p:nvSpPr>
        <p:spPr/>
        <p:txBody>
          <a:bodyPr/>
          <a:lstStyle/>
          <a:p>
            <a:fld id="{DD689AE7-03D5-4EAC-9DA8-C6F90DFB6990}" type="slidenum">
              <a:rPr lang="en-US" smtClean="0"/>
              <a:t>‹#›</a:t>
            </a:fld>
            <a:endParaRPr lang="en-US"/>
          </a:p>
        </p:txBody>
      </p:sp>
    </p:spTree>
    <p:extLst>
      <p:ext uri="{BB962C8B-B14F-4D97-AF65-F5344CB8AC3E}">
        <p14:creationId xmlns:p14="http://schemas.microsoft.com/office/powerpoint/2010/main" val="308832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AE750-A410-4B81-A0C1-36106613AF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51B214-5C75-484C-82F1-19C438697C1B}"/>
              </a:ext>
            </a:extLst>
          </p:cNvPr>
          <p:cNvSpPr>
            <a:spLocks noGrp="1"/>
          </p:cNvSpPr>
          <p:nvPr>
            <p:ph type="dt" sz="half" idx="10"/>
          </p:nvPr>
        </p:nvSpPr>
        <p:spPr/>
        <p:txBody>
          <a:bodyPr/>
          <a:lstStyle/>
          <a:p>
            <a:fld id="{21319D68-8075-48FE-8600-CB21BF76040E}" type="datetime1">
              <a:rPr lang="en-US" smtClean="0"/>
              <a:t>12/6/2024</a:t>
            </a:fld>
            <a:endParaRPr lang="en-US"/>
          </a:p>
        </p:txBody>
      </p:sp>
      <p:sp>
        <p:nvSpPr>
          <p:cNvPr id="4" name="Footer Placeholder 3">
            <a:extLst>
              <a:ext uri="{FF2B5EF4-FFF2-40B4-BE49-F238E27FC236}">
                <a16:creationId xmlns:a16="http://schemas.microsoft.com/office/drawing/2014/main" id="{EFF5ED5F-C5F7-49E8-807D-9F4F1C59B5AA}"/>
              </a:ext>
            </a:extLst>
          </p:cNvPr>
          <p:cNvSpPr>
            <a:spLocks noGrp="1"/>
          </p:cNvSpPr>
          <p:nvPr>
            <p:ph type="ftr" sz="quarter" idx="11"/>
          </p:nvPr>
        </p:nvSpPr>
        <p:spPr/>
        <p:txBody>
          <a:bodyPr/>
          <a:lstStyle/>
          <a:p>
            <a:r>
              <a:rPr lang="en-US"/>
              <a:t>Cougar Den, Inc. </a:t>
            </a:r>
          </a:p>
        </p:txBody>
      </p:sp>
      <p:sp>
        <p:nvSpPr>
          <p:cNvPr id="5" name="Slide Number Placeholder 4">
            <a:extLst>
              <a:ext uri="{FF2B5EF4-FFF2-40B4-BE49-F238E27FC236}">
                <a16:creationId xmlns:a16="http://schemas.microsoft.com/office/drawing/2014/main" id="{68182FD0-6F31-45DC-AA33-994D88EBE1E2}"/>
              </a:ext>
            </a:extLst>
          </p:cNvPr>
          <p:cNvSpPr>
            <a:spLocks noGrp="1"/>
          </p:cNvSpPr>
          <p:nvPr>
            <p:ph type="sldNum" sz="quarter" idx="12"/>
          </p:nvPr>
        </p:nvSpPr>
        <p:spPr/>
        <p:txBody>
          <a:bodyPr/>
          <a:lstStyle/>
          <a:p>
            <a:fld id="{DD689AE7-03D5-4EAC-9DA8-C6F90DFB6990}" type="slidenum">
              <a:rPr lang="en-US" smtClean="0"/>
              <a:t>‹#›</a:t>
            </a:fld>
            <a:endParaRPr lang="en-US"/>
          </a:p>
        </p:txBody>
      </p:sp>
    </p:spTree>
    <p:extLst>
      <p:ext uri="{BB962C8B-B14F-4D97-AF65-F5344CB8AC3E}">
        <p14:creationId xmlns:p14="http://schemas.microsoft.com/office/powerpoint/2010/main" val="397070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2F7272-EA08-4FAE-B0DA-56AA01399E02}"/>
              </a:ext>
            </a:extLst>
          </p:cNvPr>
          <p:cNvSpPr>
            <a:spLocks noGrp="1"/>
          </p:cNvSpPr>
          <p:nvPr>
            <p:ph type="dt" sz="half" idx="10"/>
          </p:nvPr>
        </p:nvSpPr>
        <p:spPr/>
        <p:txBody>
          <a:bodyPr/>
          <a:lstStyle/>
          <a:p>
            <a:fld id="{A7EDD692-EC8C-4913-9649-071B7C24F834}" type="datetime1">
              <a:rPr lang="en-US" smtClean="0"/>
              <a:t>12/6/2024</a:t>
            </a:fld>
            <a:endParaRPr lang="en-US"/>
          </a:p>
        </p:txBody>
      </p:sp>
      <p:sp>
        <p:nvSpPr>
          <p:cNvPr id="3" name="Footer Placeholder 2">
            <a:extLst>
              <a:ext uri="{FF2B5EF4-FFF2-40B4-BE49-F238E27FC236}">
                <a16:creationId xmlns:a16="http://schemas.microsoft.com/office/drawing/2014/main" id="{C142D49A-1456-4D93-B325-83DF490C03B5}"/>
              </a:ext>
            </a:extLst>
          </p:cNvPr>
          <p:cNvSpPr>
            <a:spLocks noGrp="1"/>
          </p:cNvSpPr>
          <p:nvPr>
            <p:ph type="ftr" sz="quarter" idx="11"/>
          </p:nvPr>
        </p:nvSpPr>
        <p:spPr/>
        <p:txBody>
          <a:bodyPr/>
          <a:lstStyle/>
          <a:p>
            <a:r>
              <a:rPr lang="en-US"/>
              <a:t>Cougar Den, Inc. </a:t>
            </a:r>
          </a:p>
        </p:txBody>
      </p:sp>
      <p:sp>
        <p:nvSpPr>
          <p:cNvPr id="4" name="Slide Number Placeholder 3">
            <a:extLst>
              <a:ext uri="{FF2B5EF4-FFF2-40B4-BE49-F238E27FC236}">
                <a16:creationId xmlns:a16="http://schemas.microsoft.com/office/drawing/2014/main" id="{614F42E9-0614-480F-8D54-0C1A07B55185}"/>
              </a:ext>
            </a:extLst>
          </p:cNvPr>
          <p:cNvSpPr>
            <a:spLocks noGrp="1"/>
          </p:cNvSpPr>
          <p:nvPr>
            <p:ph type="sldNum" sz="quarter" idx="12"/>
          </p:nvPr>
        </p:nvSpPr>
        <p:spPr/>
        <p:txBody>
          <a:bodyPr/>
          <a:lstStyle/>
          <a:p>
            <a:fld id="{DD689AE7-03D5-4EAC-9DA8-C6F90DFB6990}" type="slidenum">
              <a:rPr lang="en-US" smtClean="0"/>
              <a:t>‹#›</a:t>
            </a:fld>
            <a:endParaRPr lang="en-US"/>
          </a:p>
        </p:txBody>
      </p:sp>
    </p:spTree>
    <p:extLst>
      <p:ext uri="{BB962C8B-B14F-4D97-AF65-F5344CB8AC3E}">
        <p14:creationId xmlns:p14="http://schemas.microsoft.com/office/powerpoint/2010/main" val="146585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B4B85-E88B-43BA-8C52-2770C6498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90648E-8119-4818-8DBC-AA51CEF286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C2BA5B-A7E3-426B-959B-0095CED9A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816F05-010B-45F0-A764-03F32E56EEB8}"/>
              </a:ext>
            </a:extLst>
          </p:cNvPr>
          <p:cNvSpPr>
            <a:spLocks noGrp="1"/>
          </p:cNvSpPr>
          <p:nvPr>
            <p:ph type="dt" sz="half" idx="10"/>
          </p:nvPr>
        </p:nvSpPr>
        <p:spPr/>
        <p:txBody>
          <a:bodyPr/>
          <a:lstStyle/>
          <a:p>
            <a:fld id="{5C2B1AB6-EF20-4177-8ED0-F5DA18C31207}" type="datetime1">
              <a:rPr lang="en-US" smtClean="0"/>
              <a:t>12/6/2024</a:t>
            </a:fld>
            <a:endParaRPr lang="en-US"/>
          </a:p>
        </p:txBody>
      </p:sp>
      <p:sp>
        <p:nvSpPr>
          <p:cNvPr id="6" name="Footer Placeholder 5">
            <a:extLst>
              <a:ext uri="{FF2B5EF4-FFF2-40B4-BE49-F238E27FC236}">
                <a16:creationId xmlns:a16="http://schemas.microsoft.com/office/drawing/2014/main" id="{A181189B-8FBE-458F-BA2F-C01A3A5A22FD}"/>
              </a:ext>
            </a:extLst>
          </p:cNvPr>
          <p:cNvSpPr>
            <a:spLocks noGrp="1"/>
          </p:cNvSpPr>
          <p:nvPr>
            <p:ph type="ftr" sz="quarter" idx="11"/>
          </p:nvPr>
        </p:nvSpPr>
        <p:spPr/>
        <p:txBody>
          <a:bodyPr/>
          <a:lstStyle/>
          <a:p>
            <a:r>
              <a:rPr lang="en-US"/>
              <a:t>Cougar Den, Inc. </a:t>
            </a:r>
          </a:p>
        </p:txBody>
      </p:sp>
      <p:sp>
        <p:nvSpPr>
          <p:cNvPr id="7" name="Slide Number Placeholder 6">
            <a:extLst>
              <a:ext uri="{FF2B5EF4-FFF2-40B4-BE49-F238E27FC236}">
                <a16:creationId xmlns:a16="http://schemas.microsoft.com/office/drawing/2014/main" id="{F04EBE63-7ACB-4C06-9831-327E5BC20BBF}"/>
              </a:ext>
            </a:extLst>
          </p:cNvPr>
          <p:cNvSpPr>
            <a:spLocks noGrp="1"/>
          </p:cNvSpPr>
          <p:nvPr>
            <p:ph type="sldNum" sz="quarter" idx="12"/>
          </p:nvPr>
        </p:nvSpPr>
        <p:spPr/>
        <p:txBody>
          <a:bodyPr/>
          <a:lstStyle/>
          <a:p>
            <a:fld id="{DD689AE7-03D5-4EAC-9DA8-C6F90DFB6990}" type="slidenum">
              <a:rPr lang="en-US" smtClean="0"/>
              <a:t>‹#›</a:t>
            </a:fld>
            <a:endParaRPr lang="en-US"/>
          </a:p>
        </p:txBody>
      </p:sp>
    </p:spTree>
    <p:extLst>
      <p:ext uri="{BB962C8B-B14F-4D97-AF65-F5344CB8AC3E}">
        <p14:creationId xmlns:p14="http://schemas.microsoft.com/office/powerpoint/2010/main" val="1330350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6165-6907-445A-9F9C-751C05A384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E8D306-E143-4D26-8C66-F5414996B2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0D8ADF-4935-443F-A09A-A4E829292C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5F8A6D-840E-4878-B53A-351A005D691A}"/>
              </a:ext>
            </a:extLst>
          </p:cNvPr>
          <p:cNvSpPr>
            <a:spLocks noGrp="1"/>
          </p:cNvSpPr>
          <p:nvPr>
            <p:ph type="dt" sz="half" idx="10"/>
          </p:nvPr>
        </p:nvSpPr>
        <p:spPr/>
        <p:txBody>
          <a:bodyPr/>
          <a:lstStyle/>
          <a:p>
            <a:fld id="{78BE2201-3213-4CCB-8D56-C81E425E2CBA}" type="datetime1">
              <a:rPr lang="en-US" smtClean="0"/>
              <a:t>12/6/2024</a:t>
            </a:fld>
            <a:endParaRPr lang="en-US"/>
          </a:p>
        </p:txBody>
      </p:sp>
      <p:sp>
        <p:nvSpPr>
          <p:cNvPr id="6" name="Footer Placeholder 5">
            <a:extLst>
              <a:ext uri="{FF2B5EF4-FFF2-40B4-BE49-F238E27FC236}">
                <a16:creationId xmlns:a16="http://schemas.microsoft.com/office/drawing/2014/main" id="{18DF4B20-F185-4141-BD07-4EB816C6A303}"/>
              </a:ext>
            </a:extLst>
          </p:cNvPr>
          <p:cNvSpPr>
            <a:spLocks noGrp="1"/>
          </p:cNvSpPr>
          <p:nvPr>
            <p:ph type="ftr" sz="quarter" idx="11"/>
          </p:nvPr>
        </p:nvSpPr>
        <p:spPr/>
        <p:txBody>
          <a:bodyPr/>
          <a:lstStyle/>
          <a:p>
            <a:r>
              <a:rPr lang="en-US"/>
              <a:t>Cougar Den, Inc. </a:t>
            </a:r>
          </a:p>
        </p:txBody>
      </p:sp>
      <p:sp>
        <p:nvSpPr>
          <p:cNvPr id="7" name="Slide Number Placeholder 6">
            <a:extLst>
              <a:ext uri="{FF2B5EF4-FFF2-40B4-BE49-F238E27FC236}">
                <a16:creationId xmlns:a16="http://schemas.microsoft.com/office/drawing/2014/main" id="{7D612179-2B3F-44B2-90AE-3FBFE2C0EECA}"/>
              </a:ext>
            </a:extLst>
          </p:cNvPr>
          <p:cNvSpPr>
            <a:spLocks noGrp="1"/>
          </p:cNvSpPr>
          <p:nvPr>
            <p:ph type="sldNum" sz="quarter" idx="12"/>
          </p:nvPr>
        </p:nvSpPr>
        <p:spPr/>
        <p:txBody>
          <a:bodyPr/>
          <a:lstStyle/>
          <a:p>
            <a:fld id="{DD689AE7-03D5-4EAC-9DA8-C6F90DFB6990}" type="slidenum">
              <a:rPr lang="en-US" smtClean="0"/>
              <a:t>‹#›</a:t>
            </a:fld>
            <a:endParaRPr lang="en-US"/>
          </a:p>
        </p:txBody>
      </p:sp>
    </p:spTree>
    <p:extLst>
      <p:ext uri="{BB962C8B-B14F-4D97-AF65-F5344CB8AC3E}">
        <p14:creationId xmlns:p14="http://schemas.microsoft.com/office/powerpoint/2010/main" val="3953796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3D127E-ED3B-4D5E-9B60-8654135D2F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FA1194-3A1C-47BD-B4B8-4918F2BFAD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0C2B6-1020-445F-8ED2-A17DC88804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43A87-D4A4-4D17-AEBF-265BAF8A1049}" type="datetime1">
              <a:rPr lang="en-US" smtClean="0"/>
              <a:t>12/6/2024</a:t>
            </a:fld>
            <a:endParaRPr lang="en-US"/>
          </a:p>
        </p:txBody>
      </p:sp>
      <p:sp>
        <p:nvSpPr>
          <p:cNvPr id="5" name="Footer Placeholder 4">
            <a:extLst>
              <a:ext uri="{FF2B5EF4-FFF2-40B4-BE49-F238E27FC236}">
                <a16:creationId xmlns:a16="http://schemas.microsoft.com/office/drawing/2014/main" id="{E8C311DD-0445-4BB9-9DA4-8FEFA9AA7C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Cougar Den, Inc. </a:t>
            </a:r>
          </a:p>
        </p:txBody>
      </p:sp>
      <p:sp>
        <p:nvSpPr>
          <p:cNvPr id="6" name="Slide Number Placeholder 5">
            <a:extLst>
              <a:ext uri="{FF2B5EF4-FFF2-40B4-BE49-F238E27FC236}">
                <a16:creationId xmlns:a16="http://schemas.microsoft.com/office/drawing/2014/main" id="{19DC50C5-32A3-4315-8A7B-720FA3AC2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89AE7-03D5-4EAC-9DA8-C6F90DFB6990}" type="slidenum">
              <a:rPr lang="en-US" smtClean="0"/>
              <a:t>‹#›</a:t>
            </a:fld>
            <a:endParaRPr lang="en-US"/>
          </a:p>
        </p:txBody>
      </p:sp>
    </p:spTree>
    <p:extLst>
      <p:ext uri="{BB962C8B-B14F-4D97-AF65-F5344CB8AC3E}">
        <p14:creationId xmlns:p14="http://schemas.microsoft.com/office/powerpoint/2010/main" val="1032575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image" Target="../media/image24.jpg"/><Relationship Id="rId7" Type="http://schemas.openxmlformats.org/officeDocument/2006/relationships/image" Target="../media/image27.jpeg"/><Relationship Id="rId12"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image" Target="../media/image1.png"/><Relationship Id="rId10" Type="http://schemas.openxmlformats.org/officeDocument/2006/relationships/image" Target="../media/image29.png"/><Relationship Id="rId4" Type="http://schemas.openxmlformats.org/officeDocument/2006/relationships/image" Target="../media/image25.pn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FABC120-3A0A-4AA0-9B8E-509FAA41686C}"/>
              </a:ext>
            </a:extLst>
          </p:cNvPr>
          <p:cNvSpPr txBox="1"/>
          <p:nvPr/>
        </p:nvSpPr>
        <p:spPr>
          <a:xfrm>
            <a:off x="2346958" y="6316914"/>
            <a:ext cx="9845042" cy="369332"/>
          </a:xfrm>
          <a:prstGeom prst="rect">
            <a:avLst/>
          </a:prstGeom>
          <a:noFill/>
        </p:spPr>
        <p:txBody>
          <a:bodyPr wrap="square" rtlCol="0">
            <a:spAutoFit/>
          </a:bodyPr>
          <a:lstStyle/>
          <a:p>
            <a:pPr algn="ctr"/>
            <a:r>
              <a:rPr lang="en-US" dirty="0">
                <a:solidFill>
                  <a:schemeClr val="bg1"/>
                </a:solidFill>
                <a:latin typeface="Georgia" panose="02040502050405020303" pitchFamily="18" charset="0"/>
              </a:rPr>
              <a:t>July 18, 2017</a:t>
            </a:r>
          </a:p>
        </p:txBody>
      </p:sp>
      <p:pic>
        <p:nvPicPr>
          <p:cNvPr id="2" name="Picture 1">
            <a:extLst>
              <a:ext uri="{FF2B5EF4-FFF2-40B4-BE49-F238E27FC236}">
                <a16:creationId xmlns:a16="http://schemas.microsoft.com/office/drawing/2014/main" id="{B57DD7FD-AAF8-4A51-83DA-6CE320EC9418}"/>
              </a:ext>
            </a:extLst>
          </p:cNvPr>
          <p:cNvPicPr>
            <a:picLocks noChangeAspect="1"/>
          </p:cNvPicPr>
          <p:nvPr/>
        </p:nvPicPr>
        <p:blipFill>
          <a:blip r:embed="rId2"/>
          <a:stretch>
            <a:fillRect/>
          </a:stretch>
        </p:blipFill>
        <p:spPr>
          <a:xfrm rot="16200000">
            <a:off x="-4370448" y="3393979"/>
            <a:ext cx="9236240" cy="495343"/>
          </a:xfrm>
          <a:prstGeom prst="rect">
            <a:avLst/>
          </a:prstGeom>
        </p:spPr>
      </p:pic>
      <p:sp>
        <p:nvSpPr>
          <p:cNvPr id="5" name="TextBox 4">
            <a:extLst>
              <a:ext uri="{FF2B5EF4-FFF2-40B4-BE49-F238E27FC236}">
                <a16:creationId xmlns:a16="http://schemas.microsoft.com/office/drawing/2014/main" id="{FD762E15-7DEB-4DBF-BF64-123367B16CC7}"/>
              </a:ext>
            </a:extLst>
          </p:cNvPr>
          <p:cNvSpPr txBox="1"/>
          <p:nvPr/>
        </p:nvSpPr>
        <p:spPr>
          <a:xfrm>
            <a:off x="1308683" y="88730"/>
            <a:ext cx="10172421" cy="4678204"/>
          </a:xfrm>
          <a:prstGeom prst="rect">
            <a:avLst/>
          </a:prstGeom>
          <a:noFill/>
        </p:spPr>
        <p:txBody>
          <a:bodyPr wrap="square" rtlCol="0">
            <a:spAutoFit/>
          </a:bodyPr>
          <a:lstStyle/>
          <a:p>
            <a:pPr algn="ctr"/>
            <a:r>
              <a:rPr lang="en-US" sz="4400" dirty="0">
                <a:latin typeface="Georgia" panose="02040502050405020303" pitchFamily="18" charset="0"/>
              </a:rPr>
              <a:t>-OVERVIEW-</a:t>
            </a:r>
            <a:endParaRPr lang="en-US" dirty="0">
              <a:latin typeface="Georgia" panose="02040502050405020303" pitchFamily="18" charset="0"/>
            </a:endParaRPr>
          </a:p>
          <a:p>
            <a:pPr algn="ctr"/>
            <a:endParaRPr lang="en-US" dirty="0">
              <a:latin typeface="Georgia" panose="02040502050405020303" pitchFamily="18" charset="0"/>
            </a:endParaRPr>
          </a:p>
          <a:p>
            <a:pPr marL="285750" indent="-285750">
              <a:buFont typeface="Arial" panose="020B0604020202020204" pitchFamily="34" charset="0"/>
              <a:buChar char="•"/>
            </a:pPr>
            <a:r>
              <a:rPr lang="en-US" sz="2800" dirty="0">
                <a:latin typeface="Georgia" panose="02040502050405020303" pitchFamily="18" charset="0"/>
              </a:rPr>
              <a:t>WA DEPARTMENT OF LICENSING vs. COUGAR DEN, INC.          </a:t>
            </a:r>
            <a:r>
              <a:rPr lang="en-US" sz="2400" dirty="0">
                <a:latin typeface="Georgia" panose="02040502050405020303" pitchFamily="18" charset="0"/>
              </a:rPr>
              <a:t>Ability to Deliver Tax-Free Fuel to Tribal Businesses </a:t>
            </a:r>
          </a:p>
          <a:p>
            <a:endParaRPr lang="en-US" sz="2400" dirty="0">
              <a:latin typeface="Georgia" panose="02040502050405020303" pitchFamily="18" charset="0"/>
            </a:endParaRPr>
          </a:p>
          <a:p>
            <a:pPr marL="285750" indent="-285750">
              <a:buFont typeface="Arial" panose="020B0604020202020204" pitchFamily="34" charset="0"/>
              <a:buChar char="•"/>
            </a:pPr>
            <a:r>
              <a:rPr lang="en-US" sz="2800" dirty="0">
                <a:latin typeface="Georgia" panose="02040502050405020303" pitchFamily="18" charset="0"/>
              </a:rPr>
              <a:t>WHO WE ARE: </a:t>
            </a:r>
            <a:r>
              <a:rPr lang="en-US" sz="2400" dirty="0">
                <a:latin typeface="Georgia" panose="02040502050405020303" pitchFamily="18" charset="0"/>
              </a:rPr>
              <a:t>Indian Owned and Operated Fuel Distribution Company</a:t>
            </a:r>
          </a:p>
          <a:p>
            <a:endParaRPr lang="en-US" sz="2400" dirty="0">
              <a:latin typeface="Georgia" panose="02040502050405020303" pitchFamily="18" charset="0"/>
            </a:endParaRPr>
          </a:p>
          <a:p>
            <a:pPr marL="285750" indent="-285750">
              <a:buFont typeface="Arial" panose="020B0604020202020204" pitchFamily="34" charset="0"/>
              <a:buChar char="•"/>
            </a:pPr>
            <a:r>
              <a:rPr lang="en-US" sz="2400" dirty="0">
                <a:latin typeface="Georgia" panose="02040502050405020303" pitchFamily="18" charset="0"/>
              </a:rPr>
              <a:t>WHAT WE DO: </a:t>
            </a:r>
            <a:r>
              <a:rPr lang="en-US" sz="2000" dirty="0">
                <a:latin typeface="Georgia" panose="02040502050405020303" pitchFamily="18" charset="0"/>
              </a:rPr>
              <a:t>Exercise Tribal Sovereignty, Increase Profit &amp; Revenue </a:t>
            </a:r>
          </a:p>
          <a:p>
            <a:pPr marL="285750" indent="-285750">
              <a:buFont typeface="Arial" panose="020B0604020202020204" pitchFamily="34" charset="0"/>
              <a:buChar char="•"/>
            </a:pPr>
            <a:endParaRPr lang="en-US" sz="2400" dirty="0">
              <a:latin typeface="Georgia" panose="02040502050405020303" pitchFamily="18" charset="0"/>
            </a:endParaRPr>
          </a:p>
          <a:p>
            <a:pPr marL="285750" indent="-285750">
              <a:buFont typeface="Arial" panose="020B0604020202020204" pitchFamily="34" charset="0"/>
              <a:buChar char="•"/>
            </a:pPr>
            <a:r>
              <a:rPr lang="en-US" sz="2400" dirty="0">
                <a:latin typeface="Georgia" panose="02040502050405020303" pitchFamily="18" charset="0"/>
              </a:rPr>
              <a:t>THE</a:t>
            </a:r>
            <a:r>
              <a:rPr lang="en-US" sz="3200" dirty="0">
                <a:latin typeface="Georgia" panose="02040502050405020303" pitchFamily="18" charset="0"/>
              </a:rPr>
              <a:t> </a:t>
            </a:r>
            <a:r>
              <a:rPr lang="en-US" sz="3600" b="1" dirty="0">
                <a:latin typeface="Georgia" panose="02040502050405020303" pitchFamily="18" charset="0"/>
              </a:rPr>
              <a:t>COUGAR DEN</a:t>
            </a:r>
            <a:r>
              <a:rPr lang="en-US" sz="3600" dirty="0">
                <a:latin typeface="Georgia" panose="02040502050405020303" pitchFamily="18" charset="0"/>
              </a:rPr>
              <a:t> </a:t>
            </a:r>
            <a:r>
              <a:rPr lang="en-US" sz="2400" dirty="0">
                <a:latin typeface="Georgia" panose="02040502050405020303" pitchFamily="18" charset="0"/>
              </a:rPr>
              <a:t>ADVANTAGE</a:t>
            </a:r>
            <a:endParaRPr lang="en-US" sz="3200" dirty="0">
              <a:latin typeface="Georgia" panose="02040502050405020303" pitchFamily="18" charset="0"/>
            </a:endParaRPr>
          </a:p>
        </p:txBody>
      </p:sp>
      <p:pic>
        <p:nvPicPr>
          <p:cNvPr id="6" name="Picture 5">
            <a:extLst>
              <a:ext uri="{FF2B5EF4-FFF2-40B4-BE49-F238E27FC236}">
                <a16:creationId xmlns:a16="http://schemas.microsoft.com/office/drawing/2014/main" id="{06C153DF-96FE-4B4E-BF3E-2B866772E31A}"/>
              </a:ext>
            </a:extLst>
          </p:cNvPr>
          <p:cNvPicPr>
            <a:picLocks noChangeAspect="1"/>
          </p:cNvPicPr>
          <p:nvPr/>
        </p:nvPicPr>
        <p:blipFill rotWithShape="1">
          <a:blip r:embed="rId3">
            <a:extLst>
              <a:ext uri="{28A0092B-C50C-407E-A947-70E740481C1C}">
                <a14:useLocalDpi xmlns:a14="http://schemas.microsoft.com/office/drawing/2010/main" val="0"/>
              </a:ext>
            </a:extLst>
          </a:blip>
          <a:srcRect t="51116"/>
          <a:stretch/>
        </p:blipFill>
        <p:spPr>
          <a:xfrm>
            <a:off x="5293125" y="4922395"/>
            <a:ext cx="5339755" cy="1734646"/>
          </a:xfrm>
          <a:prstGeom prst="rect">
            <a:avLst/>
          </a:prstGeom>
        </p:spPr>
      </p:pic>
      <p:pic>
        <p:nvPicPr>
          <p:cNvPr id="7" name="Picture 6" descr="A close up of a logo&#10;&#10;Description automatically generated">
            <a:extLst>
              <a:ext uri="{FF2B5EF4-FFF2-40B4-BE49-F238E27FC236}">
                <a16:creationId xmlns:a16="http://schemas.microsoft.com/office/drawing/2014/main" id="{D08D365D-11EF-405B-B13E-31975D07F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0775" y="4844782"/>
            <a:ext cx="1902968" cy="2013218"/>
          </a:xfrm>
          <a:prstGeom prst="rect">
            <a:avLst/>
          </a:prstGeom>
        </p:spPr>
      </p:pic>
    </p:spTree>
    <p:extLst>
      <p:ext uri="{BB962C8B-B14F-4D97-AF65-F5344CB8AC3E}">
        <p14:creationId xmlns:p14="http://schemas.microsoft.com/office/powerpoint/2010/main" val="1013484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F87E81D-2A39-426C-8199-73B37FB88442}"/>
              </a:ext>
            </a:extLst>
          </p:cNvPr>
          <p:cNvSpPr txBox="1"/>
          <p:nvPr/>
        </p:nvSpPr>
        <p:spPr>
          <a:xfrm>
            <a:off x="-141402" y="863345"/>
            <a:ext cx="12192000" cy="769441"/>
          </a:xfrm>
          <a:prstGeom prst="rect">
            <a:avLst/>
          </a:prstGeom>
          <a:noFill/>
        </p:spPr>
        <p:txBody>
          <a:bodyPr wrap="square" rtlCol="0">
            <a:spAutoFit/>
          </a:bodyPr>
          <a:lstStyle/>
          <a:p>
            <a:pPr algn="ctr"/>
            <a:r>
              <a:rPr lang="en-US" sz="4400" dirty="0">
                <a:latin typeface="Georgia" panose="02040502050405020303" pitchFamily="18" charset="0"/>
              </a:rPr>
              <a:t>-</a:t>
            </a:r>
            <a:r>
              <a:rPr lang="en-US" sz="3200" dirty="0">
                <a:latin typeface="Georgia" panose="02040502050405020303" pitchFamily="18" charset="0"/>
              </a:rPr>
              <a:t>SAMPLING OF TRIBES WE CONDUCT BUSINESS WITH-</a:t>
            </a:r>
          </a:p>
        </p:txBody>
      </p:sp>
      <p:pic>
        <p:nvPicPr>
          <p:cNvPr id="21" name="Picture 20" descr="http://lostcoastoutpost.com/media/uploads/post/12739/HoopaLogo.png">
            <a:extLst>
              <a:ext uri="{FF2B5EF4-FFF2-40B4-BE49-F238E27FC236}">
                <a16:creationId xmlns:a16="http://schemas.microsoft.com/office/drawing/2014/main" id="{2138309F-DE49-4EF0-B5EE-B71E4929FD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7341" y="2461736"/>
            <a:ext cx="1287072" cy="1204881"/>
          </a:xfrm>
          <a:prstGeom prst="ellipse">
            <a:avLst/>
          </a:prstGeom>
          <a:ln w="63500" cap="rnd">
            <a:solidFill>
              <a:srgbClr val="333333"/>
            </a:solidFill>
          </a:ln>
          <a:effectLst>
            <a:outerShdw blurRad="381000" dist="292100" dir="5400000" sx="-80000" sy="-18000" rotWithShape="0">
              <a:srgbClr val="000000">
                <a:alpha val="22000"/>
              </a:srgbClr>
            </a:outerShdw>
          </a:effectLst>
        </p:spPr>
      </p:pic>
      <p:sp>
        <p:nvSpPr>
          <p:cNvPr id="3" name="TextBox 2">
            <a:extLst>
              <a:ext uri="{FF2B5EF4-FFF2-40B4-BE49-F238E27FC236}">
                <a16:creationId xmlns:a16="http://schemas.microsoft.com/office/drawing/2014/main" id="{B23579DD-3378-45BF-934A-41AEA33F0603}"/>
              </a:ext>
            </a:extLst>
          </p:cNvPr>
          <p:cNvSpPr txBox="1"/>
          <p:nvPr/>
        </p:nvSpPr>
        <p:spPr>
          <a:xfrm>
            <a:off x="625710" y="3806285"/>
            <a:ext cx="2158739" cy="369332"/>
          </a:xfrm>
          <a:prstGeom prst="rect">
            <a:avLst/>
          </a:prstGeom>
          <a:noFill/>
        </p:spPr>
        <p:txBody>
          <a:bodyPr wrap="square" rtlCol="0">
            <a:spAutoFit/>
          </a:bodyPr>
          <a:lstStyle/>
          <a:p>
            <a:pPr algn="ctr"/>
            <a:r>
              <a:rPr lang="en-US" b="1" dirty="0">
                <a:latin typeface="Georgia" panose="02040502050405020303" pitchFamily="18" charset="0"/>
              </a:rPr>
              <a:t>Colville</a:t>
            </a:r>
          </a:p>
        </p:txBody>
      </p:sp>
      <p:sp>
        <p:nvSpPr>
          <p:cNvPr id="19" name="TextBox 18">
            <a:extLst>
              <a:ext uri="{FF2B5EF4-FFF2-40B4-BE49-F238E27FC236}">
                <a16:creationId xmlns:a16="http://schemas.microsoft.com/office/drawing/2014/main" id="{7CD993C2-DCDE-4E5A-8E98-45A0A1017F4A}"/>
              </a:ext>
            </a:extLst>
          </p:cNvPr>
          <p:cNvSpPr txBox="1"/>
          <p:nvPr/>
        </p:nvSpPr>
        <p:spPr>
          <a:xfrm>
            <a:off x="2595643" y="3808985"/>
            <a:ext cx="2158739" cy="369332"/>
          </a:xfrm>
          <a:prstGeom prst="rect">
            <a:avLst/>
          </a:prstGeom>
          <a:noFill/>
        </p:spPr>
        <p:txBody>
          <a:bodyPr wrap="square" rtlCol="0">
            <a:spAutoFit/>
          </a:bodyPr>
          <a:lstStyle/>
          <a:p>
            <a:pPr algn="ctr"/>
            <a:r>
              <a:rPr lang="en-US" b="1" dirty="0">
                <a:latin typeface="Georgia" panose="02040502050405020303" pitchFamily="18" charset="0"/>
              </a:rPr>
              <a:t>Kickapoo</a:t>
            </a:r>
          </a:p>
        </p:txBody>
      </p:sp>
      <p:sp>
        <p:nvSpPr>
          <p:cNvPr id="24" name="TextBox 23">
            <a:extLst>
              <a:ext uri="{FF2B5EF4-FFF2-40B4-BE49-F238E27FC236}">
                <a16:creationId xmlns:a16="http://schemas.microsoft.com/office/drawing/2014/main" id="{03CC8F45-3934-41EF-8159-32B8538E57F5}"/>
              </a:ext>
            </a:extLst>
          </p:cNvPr>
          <p:cNvSpPr txBox="1"/>
          <p:nvPr/>
        </p:nvSpPr>
        <p:spPr>
          <a:xfrm>
            <a:off x="5171131" y="3779746"/>
            <a:ext cx="2506310" cy="369332"/>
          </a:xfrm>
          <a:prstGeom prst="rect">
            <a:avLst/>
          </a:prstGeom>
          <a:noFill/>
        </p:spPr>
        <p:txBody>
          <a:bodyPr wrap="square" rtlCol="0">
            <a:spAutoFit/>
          </a:bodyPr>
          <a:lstStyle/>
          <a:p>
            <a:pPr algn="ctr"/>
            <a:r>
              <a:rPr lang="en-US" b="1" dirty="0">
                <a:latin typeface="Georgia" panose="02040502050405020303" pitchFamily="18" charset="0"/>
              </a:rPr>
              <a:t>Hoopa Valley</a:t>
            </a:r>
          </a:p>
        </p:txBody>
      </p:sp>
      <p:sp>
        <p:nvSpPr>
          <p:cNvPr id="27" name="TextBox 26">
            <a:extLst>
              <a:ext uri="{FF2B5EF4-FFF2-40B4-BE49-F238E27FC236}">
                <a16:creationId xmlns:a16="http://schemas.microsoft.com/office/drawing/2014/main" id="{4F13C70B-1845-4280-935A-9AD8859191E9}"/>
              </a:ext>
            </a:extLst>
          </p:cNvPr>
          <p:cNvSpPr txBox="1"/>
          <p:nvPr/>
        </p:nvSpPr>
        <p:spPr>
          <a:xfrm>
            <a:off x="369437" y="5948649"/>
            <a:ext cx="2158739" cy="369332"/>
          </a:xfrm>
          <a:prstGeom prst="rect">
            <a:avLst/>
          </a:prstGeom>
          <a:noFill/>
        </p:spPr>
        <p:txBody>
          <a:bodyPr wrap="square" rtlCol="0">
            <a:spAutoFit/>
          </a:bodyPr>
          <a:lstStyle/>
          <a:p>
            <a:pPr algn="ctr"/>
            <a:r>
              <a:rPr lang="en-US" b="1" dirty="0">
                <a:latin typeface="Georgia" panose="02040502050405020303" pitchFamily="18" charset="0"/>
              </a:rPr>
              <a:t>Ely Shoshone</a:t>
            </a:r>
          </a:p>
        </p:txBody>
      </p:sp>
      <p:sp>
        <p:nvSpPr>
          <p:cNvPr id="28" name="TextBox 27">
            <a:extLst>
              <a:ext uri="{FF2B5EF4-FFF2-40B4-BE49-F238E27FC236}">
                <a16:creationId xmlns:a16="http://schemas.microsoft.com/office/drawing/2014/main" id="{106FB626-E40B-4148-9135-DEF37B196CD5}"/>
              </a:ext>
            </a:extLst>
          </p:cNvPr>
          <p:cNvSpPr txBox="1"/>
          <p:nvPr/>
        </p:nvSpPr>
        <p:spPr>
          <a:xfrm>
            <a:off x="7368936" y="3804573"/>
            <a:ext cx="2158739" cy="369332"/>
          </a:xfrm>
          <a:prstGeom prst="rect">
            <a:avLst/>
          </a:prstGeom>
          <a:noFill/>
        </p:spPr>
        <p:txBody>
          <a:bodyPr wrap="square" rtlCol="0">
            <a:spAutoFit/>
          </a:bodyPr>
          <a:lstStyle/>
          <a:p>
            <a:pPr algn="ctr"/>
            <a:r>
              <a:rPr lang="en-US" b="1" dirty="0">
                <a:latin typeface="Georgia" panose="02040502050405020303" pitchFamily="18" charset="0"/>
              </a:rPr>
              <a:t>Ft. Mojave</a:t>
            </a:r>
          </a:p>
        </p:txBody>
      </p:sp>
      <p:pic>
        <p:nvPicPr>
          <p:cNvPr id="5" name="Picture 4" descr="A drawing of a cartoon character&#10;&#10;Description generated with high confidence">
            <a:extLst>
              <a:ext uri="{FF2B5EF4-FFF2-40B4-BE49-F238E27FC236}">
                <a16:creationId xmlns:a16="http://schemas.microsoft.com/office/drawing/2014/main" id="{E9F80672-7820-4223-A889-071CE63B3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151" y="4495849"/>
            <a:ext cx="1333798" cy="13337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9" name="TextBox 28">
            <a:extLst>
              <a:ext uri="{FF2B5EF4-FFF2-40B4-BE49-F238E27FC236}">
                <a16:creationId xmlns:a16="http://schemas.microsoft.com/office/drawing/2014/main" id="{70E9DF57-21E5-43EB-885A-4932C5567B1F}"/>
              </a:ext>
            </a:extLst>
          </p:cNvPr>
          <p:cNvSpPr txBox="1"/>
          <p:nvPr/>
        </p:nvSpPr>
        <p:spPr>
          <a:xfrm>
            <a:off x="2676139" y="6006735"/>
            <a:ext cx="2158739" cy="369332"/>
          </a:xfrm>
          <a:prstGeom prst="rect">
            <a:avLst/>
          </a:prstGeom>
          <a:noFill/>
        </p:spPr>
        <p:txBody>
          <a:bodyPr wrap="square" rtlCol="0">
            <a:spAutoFit/>
          </a:bodyPr>
          <a:lstStyle/>
          <a:p>
            <a:pPr algn="ctr"/>
            <a:r>
              <a:rPr lang="en-US" b="1" dirty="0">
                <a:latin typeface="Georgia" panose="02040502050405020303" pitchFamily="18" charset="0"/>
              </a:rPr>
              <a:t>Blue Lake</a:t>
            </a:r>
          </a:p>
        </p:txBody>
      </p:sp>
      <p:pic>
        <p:nvPicPr>
          <p:cNvPr id="4" name="Picture 3">
            <a:extLst>
              <a:ext uri="{FF2B5EF4-FFF2-40B4-BE49-F238E27FC236}">
                <a16:creationId xmlns:a16="http://schemas.microsoft.com/office/drawing/2014/main" id="{8A03C6A6-5D39-4674-AEC3-59FA36C94BDC}"/>
              </a:ext>
            </a:extLst>
          </p:cNvPr>
          <p:cNvPicPr>
            <a:picLocks noChangeAspect="1"/>
          </p:cNvPicPr>
          <p:nvPr/>
        </p:nvPicPr>
        <p:blipFill>
          <a:blip r:embed="rId4"/>
          <a:stretch>
            <a:fillRect/>
          </a:stretch>
        </p:blipFill>
        <p:spPr>
          <a:xfrm>
            <a:off x="5579843" y="4381892"/>
            <a:ext cx="1494126" cy="1566757"/>
          </a:xfrm>
          <a:prstGeom prst="rect">
            <a:avLst/>
          </a:prstGeom>
        </p:spPr>
      </p:pic>
      <p:sp>
        <p:nvSpPr>
          <p:cNvPr id="30" name="TextBox 29">
            <a:extLst>
              <a:ext uri="{FF2B5EF4-FFF2-40B4-BE49-F238E27FC236}">
                <a16:creationId xmlns:a16="http://schemas.microsoft.com/office/drawing/2014/main" id="{99051AC7-931A-4EB1-B856-AC120542FD95}"/>
              </a:ext>
            </a:extLst>
          </p:cNvPr>
          <p:cNvSpPr txBox="1"/>
          <p:nvPr/>
        </p:nvSpPr>
        <p:spPr>
          <a:xfrm>
            <a:off x="5226660" y="6006735"/>
            <a:ext cx="2158739" cy="369332"/>
          </a:xfrm>
          <a:prstGeom prst="rect">
            <a:avLst/>
          </a:prstGeom>
          <a:noFill/>
        </p:spPr>
        <p:txBody>
          <a:bodyPr wrap="square" rtlCol="0">
            <a:spAutoFit/>
          </a:bodyPr>
          <a:lstStyle/>
          <a:p>
            <a:pPr algn="ctr"/>
            <a:r>
              <a:rPr lang="en-US" b="1" dirty="0">
                <a:latin typeface="Georgia" panose="02040502050405020303" pitchFamily="18" charset="0"/>
              </a:rPr>
              <a:t>Umpqua</a:t>
            </a:r>
          </a:p>
        </p:txBody>
      </p:sp>
      <p:pic>
        <p:nvPicPr>
          <p:cNvPr id="31" name="Picture 30">
            <a:extLst>
              <a:ext uri="{FF2B5EF4-FFF2-40B4-BE49-F238E27FC236}">
                <a16:creationId xmlns:a16="http://schemas.microsoft.com/office/drawing/2014/main" id="{7D9DA401-7A34-4C8E-8C2F-47C124D7A6DA}"/>
              </a:ext>
            </a:extLst>
          </p:cNvPr>
          <p:cNvPicPr>
            <a:picLocks noChangeAspect="1"/>
          </p:cNvPicPr>
          <p:nvPr/>
        </p:nvPicPr>
        <p:blipFill>
          <a:blip r:embed="rId5"/>
          <a:stretch>
            <a:fillRect/>
          </a:stretch>
        </p:blipFill>
        <p:spPr>
          <a:xfrm>
            <a:off x="1605470" y="83967"/>
            <a:ext cx="9236240" cy="495343"/>
          </a:xfrm>
          <a:prstGeom prst="rect">
            <a:avLst/>
          </a:prstGeom>
        </p:spPr>
      </p:pic>
      <p:pic>
        <p:nvPicPr>
          <p:cNvPr id="1026" name="Picture 2" descr="Image result for samish tribe">
            <a:extLst>
              <a:ext uri="{FF2B5EF4-FFF2-40B4-BE49-F238E27FC236}">
                <a16:creationId xmlns:a16="http://schemas.microsoft.com/office/drawing/2014/main" id="{0BCC4F32-58FF-4416-A038-880435ACDB9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1346"/>
          <a:stretch/>
        </p:blipFill>
        <p:spPr bwMode="auto">
          <a:xfrm>
            <a:off x="7200770" y="4435625"/>
            <a:ext cx="2739376" cy="147558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2FD5F4B8-F040-4F7D-84FF-E3FED1ACBB05}"/>
              </a:ext>
            </a:extLst>
          </p:cNvPr>
          <p:cNvSpPr txBox="1"/>
          <p:nvPr/>
        </p:nvSpPr>
        <p:spPr>
          <a:xfrm>
            <a:off x="7519261" y="6032182"/>
            <a:ext cx="2158739" cy="369332"/>
          </a:xfrm>
          <a:prstGeom prst="rect">
            <a:avLst/>
          </a:prstGeom>
          <a:noFill/>
        </p:spPr>
        <p:txBody>
          <a:bodyPr wrap="square" rtlCol="0">
            <a:spAutoFit/>
          </a:bodyPr>
          <a:lstStyle/>
          <a:p>
            <a:pPr algn="ctr"/>
            <a:r>
              <a:rPr lang="en-US" b="1" dirty="0">
                <a:latin typeface="Georgia" panose="02040502050405020303" pitchFamily="18" charset="0"/>
              </a:rPr>
              <a:t>Samish</a:t>
            </a:r>
          </a:p>
        </p:txBody>
      </p:sp>
      <p:pic>
        <p:nvPicPr>
          <p:cNvPr id="2" name="Picture 2" descr="Image result for lummi nation">
            <a:extLst>
              <a:ext uri="{FF2B5EF4-FFF2-40B4-BE49-F238E27FC236}">
                <a16:creationId xmlns:a16="http://schemas.microsoft.com/office/drawing/2014/main" id="{6F9719EB-6C6A-4BEC-87EF-9BA986243F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31692" y="4442369"/>
            <a:ext cx="1475590" cy="147559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037DE97E-A690-4158-AE83-C9F5CAE912FC}"/>
              </a:ext>
            </a:extLst>
          </p:cNvPr>
          <p:cNvSpPr txBox="1"/>
          <p:nvPr/>
        </p:nvSpPr>
        <p:spPr>
          <a:xfrm>
            <a:off x="9490117" y="6032182"/>
            <a:ext cx="2158739" cy="369332"/>
          </a:xfrm>
          <a:prstGeom prst="rect">
            <a:avLst/>
          </a:prstGeom>
          <a:noFill/>
        </p:spPr>
        <p:txBody>
          <a:bodyPr wrap="square" rtlCol="0">
            <a:spAutoFit/>
          </a:bodyPr>
          <a:lstStyle/>
          <a:p>
            <a:pPr algn="ctr"/>
            <a:r>
              <a:rPr lang="en-US" b="1" dirty="0">
                <a:latin typeface="Georgia" panose="02040502050405020303" pitchFamily="18" charset="0"/>
              </a:rPr>
              <a:t>Lummi</a:t>
            </a:r>
          </a:p>
        </p:txBody>
      </p:sp>
      <p:pic>
        <p:nvPicPr>
          <p:cNvPr id="1028" name="Picture 4" descr="No photo description available.">
            <a:extLst>
              <a:ext uri="{FF2B5EF4-FFF2-40B4-BE49-F238E27FC236}">
                <a16:creationId xmlns:a16="http://schemas.microsoft.com/office/drawing/2014/main" id="{31A1489D-D101-463B-8C60-963E01E35C2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8750" b="91250" l="9167" r="90938">
                        <a14:foregroundMark x1="48646" y1="8958" x2="48646" y2="8958"/>
                        <a14:foregroundMark x1="9167" y1="46771" x2="9167" y2="46771"/>
                        <a14:foregroundMark x1="50938" y1="91354" x2="50938" y2="91354"/>
                        <a14:foregroundMark x1="90938" y1="48333" x2="90938" y2="48333"/>
                      </a14:backgroundRemoval>
                    </a14:imgEffect>
                  </a14:imgLayer>
                </a14:imgProps>
              </a:ext>
              <a:ext uri="{28A0092B-C50C-407E-A947-70E740481C1C}">
                <a14:useLocalDpi xmlns:a14="http://schemas.microsoft.com/office/drawing/2010/main" val="0"/>
              </a:ext>
            </a:extLst>
          </a:blip>
          <a:srcRect/>
          <a:stretch>
            <a:fillRect/>
          </a:stretch>
        </p:blipFill>
        <p:spPr bwMode="auto">
          <a:xfrm>
            <a:off x="9901028" y="2139960"/>
            <a:ext cx="1824452" cy="182445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C933D610-343D-4DC1-8F58-E9BC138579CB}"/>
              </a:ext>
            </a:extLst>
          </p:cNvPr>
          <p:cNvSpPr txBox="1"/>
          <p:nvPr/>
        </p:nvSpPr>
        <p:spPr>
          <a:xfrm>
            <a:off x="9485633" y="3863578"/>
            <a:ext cx="2564965" cy="369332"/>
          </a:xfrm>
          <a:prstGeom prst="rect">
            <a:avLst/>
          </a:prstGeom>
          <a:noFill/>
        </p:spPr>
        <p:txBody>
          <a:bodyPr wrap="square" rtlCol="0">
            <a:spAutoFit/>
          </a:bodyPr>
          <a:lstStyle/>
          <a:p>
            <a:pPr algn="ctr"/>
            <a:r>
              <a:rPr lang="en-US" b="1" dirty="0">
                <a:latin typeface="Georgia" panose="02040502050405020303" pitchFamily="18" charset="0"/>
              </a:rPr>
              <a:t>Citizen Potawatomi</a:t>
            </a:r>
          </a:p>
        </p:txBody>
      </p:sp>
      <p:pic>
        <p:nvPicPr>
          <p:cNvPr id="3074" name="Picture 2" descr="Official Tribal Website – Fort Mojave Indian Tribe">
            <a:extLst>
              <a:ext uri="{FF2B5EF4-FFF2-40B4-BE49-F238E27FC236}">
                <a16:creationId xmlns:a16="http://schemas.microsoft.com/office/drawing/2014/main" id="{71B33C5D-05FB-4F27-858C-B0C69D14A6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83829" y="2191397"/>
            <a:ext cx="1554171" cy="15541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E8942CD-84AD-4837-AB86-18795FC87E10}"/>
              </a:ext>
            </a:extLst>
          </p:cNvPr>
          <p:cNvPicPr>
            <a:picLocks noChangeAspect="1"/>
          </p:cNvPicPr>
          <p:nvPr/>
        </p:nvPicPr>
        <p:blipFill rotWithShape="1">
          <a:blip r:embed="rId11"/>
          <a:srcRect l="11239" t="11640" r="11146" b="11984"/>
          <a:stretch/>
        </p:blipFill>
        <p:spPr>
          <a:xfrm>
            <a:off x="823383" y="4410157"/>
            <a:ext cx="1483375" cy="1459684"/>
          </a:xfrm>
          <a:prstGeom prst="rect">
            <a:avLst/>
          </a:prstGeom>
        </p:spPr>
      </p:pic>
      <p:pic>
        <p:nvPicPr>
          <p:cNvPr id="10" name="Picture 9">
            <a:extLst>
              <a:ext uri="{FF2B5EF4-FFF2-40B4-BE49-F238E27FC236}">
                <a16:creationId xmlns:a16="http://schemas.microsoft.com/office/drawing/2014/main" id="{3D9E3D8B-4390-A881-F9E8-89A57918610A}"/>
              </a:ext>
            </a:extLst>
          </p:cNvPr>
          <p:cNvPicPr>
            <a:picLocks noChangeAspect="1"/>
          </p:cNvPicPr>
          <p:nvPr/>
        </p:nvPicPr>
        <p:blipFill>
          <a:blip r:embed="rId12"/>
          <a:stretch>
            <a:fillRect/>
          </a:stretch>
        </p:blipFill>
        <p:spPr>
          <a:xfrm>
            <a:off x="625711" y="2347083"/>
            <a:ext cx="1681048" cy="1443634"/>
          </a:xfrm>
          <a:prstGeom prst="rect">
            <a:avLst/>
          </a:prstGeom>
        </p:spPr>
      </p:pic>
      <p:pic>
        <p:nvPicPr>
          <p:cNvPr id="15" name="Picture 14">
            <a:extLst>
              <a:ext uri="{FF2B5EF4-FFF2-40B4-BE49-F238E27FC236}">
                <a16:creationId xmlns:a16="http://schemas.microsoft.com/office/drawing/2014/main" id="{D7E0E2F7-20DD-8143-0CDC-9B047483FAC4}"/>
              </a:ext>
            </a:extLst>
          </p:cNvPr>
          <p:cNvPicPr>
            <a:picLocks noChangeAspect="1"/>
          </p:cNvPicPr>
          <p:nvPr/>
        </p:nvPicPr>
        <p:blipFill>
          <a:blip r:embed="rId13"/>
          <a:stretch>
            <a:fillRect/>
          </a:stretch>
        </p:blipFill>
        <p:spPr>
          <a:xfrm>
            <a:off x="2848206" y="2231719"/>
            <a:ext cx="1814603" cy="1608745"/>
          </a:xfrm>
          <a:prstGeom prst="rect">
            <a:avLst/>
          </a:prstGeom>
        </p:spPr>
      </p:pic>
    </p:spTree>
    <p:extLst>
      <p:ext uri="{BB962C8B-B14F-4D97-AF65-F5344CB8AC3E}">
        <p14:creationId xmlns:p14="http://schemas.microsoft.com/office/powerpoint/2010/main" val="3446216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F87E81D-2A39-426C-8199-73B37FB88442}"/>
              </a:ext>
            </a:extLst>
          </p:cNvPr>
          <p:cNvSpPr txBox="1"/>
          <p:nvPr/>
        </p:nvSpPr>
        <p:spPr>
          <a:xfrm>
            <a:off x="600174" y="593889"/>
            <a:ext cx="11428428" cy="5909310"/>
          </a:xfrm>
          <a:prstGeom prst="rect">
            <a:avLst/>
          </a:prstGeom>
          <a:noFill/>
        </p:spPr>
        <p:txBody>
          <a:bodyPr wrap="square" rtlCol="0">
            <a:spAutoFit/>
          </a:bodyPr>
          <a:lstStyle/>
          <a:p>
            <a:pPr algn="ctr"/>
            <a:r>
              <a:rPr lang="en-US" sz="5400" dirty="0">
                <a:latin typeface="Georgia" panose="02040502050405020303" pitchFamily="18" charset="0"/>
              </a:rPr>
              <a:t>-INDUSTRY EXPERTISE-</a:t>
            </a:r>
            <a:endParaRPr lang="en-US" sz="3200" dirty="0">
              <a:latin typeface="Georgia" panose="02040502050405020303" pitchFamily="18" charset="0"/>
            </a:endParaRPr>
          </a:p>
          <a:p>
            <a:pPr marL="285750" indent="-285750">
              <a:buFont typeface="Arial" panose="020B0604020202020204" pitchFamily="34" charset="0"/>
              <a:buChar char="•"/>
            </a:pPr>
            <a:r>
              <a:rPr lang="en-US" dirty="0">
                <a:latin typeface="Georgia" panose="02040502050405020303" pitchFamily="18" charset="0"/>
              </a:rPr>
              <a:t>Back office support with financials, reporting, inventory and labor management</a:t>
            </a:r>
          </a:p>
          <a:p>
            <a:pPr marL="285750" indent="-285750">
              <a:buFont typeface="Arial" panose="020B0604020202020204" pitchFamily="34" charset="0"/>
              <a:buChar char="•"/>
            </a:pPr>
            <a:r>
              <a:rPr lang="en-US" dirty="0">
                <a:latin typeface="Georgia" panose="02040502050405020303" pitchFamily="18" charset="0"/>
              </a:rPr>
              <a:t>On site training for class "A", "B", and "C" underground storage tank certification</a:t>
            </a:r>
          </a:p>
          <a:p>
            <a:pPr marL="285750" indent="-285750">
              <a:buFont typeface="Arial" panose="020B0604020202020204" pitchFamily="34" charset="0"/>
              <a:buChar char="•"/>
            </a:pPr>
            <a:r>
              <a:rPr lang="en-US" dirty="0">
                <a:latin typeface="Georgia" panose="02040502050405020303" pitchFamily="18" charset="0"/>
              </a:rPr>
              <a:t>Dispenser maintenance training (replacing card readers, printer motors, digital displays, hoses, and nozzles)</a:t>
            </a:r>
          </a:p>
          <a:p>
            <a:pPr marL="285750" indent="-285750">
              <a:buFont typeface="Arial" panose="020B0604020202020204" pitchFamily="34" charset="0"/>
              <a:buChar char="•"/>
            </a:pPr>
            <a:r>
              <a:rPr lang="en-US" b="1" dirty="0">
                <a:latin typeface="Georgia" panose="02040502050405020303" pitchFamily="18" charset="0"/>
              </a:rPr>
              <a:t>Consulting on POS options and programming</a:t>
            </a:r>
          </a:p>
          <a:p>
            <a:pPr marL="285750" indent="-285750">
              <a:buFont typeface="Arial" panose="020B0604020202020204" pitchFamily="34" charset="0"/>
              <a:buChar char="•"/>
            </a:pPr>
            <a:r>
              <a:rPr lang="en-US" dirty="0">
                <a:latin typeface="Georgia" panose="02040502050405020303" pitchFamily="18" charset="0"/>
              </a:rPr>
              <a:t>Customizing registers for individual needs</a:t>
            </a:r>
          </a:p>
          <a:p>
            <a:pPr marL="285750" indent="-285750">
              <a:buFont typeface="Arial" panose="020B0604020202020204" pitchFamily="34" charset="0"/>
              <a:buChar char="•"/>
            </a:pPr>
            <a:r>
              <a:rPr lang="en-US" dirty="0">
                <a:latin typeface="Georgia" panose="02040502050405020303" pitchFamily="18" charset="0"/>
              </a:rPr>
              <a:t>Vendor analysis</a:t>
            </a:r>
          </a:p>
          <a:p>
            <a:pPr marL="285750" indent="-285750">
              <a:buFont typeface="Arial" panose="020B0604020202020204" pitchFamily="34" charset="0"/>
              <a:buChar char="•"/>
            </a:pPr>
            <a:r>
              <a:rPr lang="en-US" dirty="0">
                <a:latin typeface="Georgia" panose="02040502050405020303" pitchFamily="18" charset="0"/>
              </a:rPr>
              <a:t>Food handler training</a:t>
            </a:r>
          </a:p>
          <a:p>
            <a:pPr marL="285750" indent="-285750">
              <a:buFont typeface="Arial" panose="020B0604020202020204" pitchFamily="34" charset="0"/>
              <a:buChar char="•"/>
            </a:pPr>
            <a:r>
              <a:rPr lang="en-US" b="1" dirty="0">
                <a:latin typeface="Georgia" panose="02040502050405020303" pitchFamily="18" charset="0"/>
              </a:rPr>
              <a:t>Site evaluations</a:t>
            </a:r>
          </a:p>
          <a:p>
            <a:pPr marL="285750" indent="-285750">
              <a:buFont typeface="Arial" panose="020B0604020202020204" pitchFamily="34" charset="0"/>
              <a:buChar char="•"/>
            </a:pPr>
            <a:r>
              <a:rPr lang="en-US" dirty="0">
                <a:latin typeface="Georgia" panose="02040502050405020303" pitchFamily="18" charset="0"/>
              </a:rPr>
              <a:t>C-store flow and layout (making it more profitable)</a:t>
            </a:r>
          </a:p>
          <a:p>
            <a:pPr marL="285750" indent="-285750">
              <a:buFont typeface="Arial" panose="020B0604020202020204" pitchFamily="34" charset="0"/>
              <a:buChar char="•"/>
            </a:pPr>
            <a:r>
              <a:rPr lang="en-US" dirty="0">
                <a:latin typeface="Georgia" panose="02040502050405020303" pitchFamily="18" charset="0"/>
              </a:rPr>
              <a:t>Developing "culture" (employee manuals, HR support, mission statements, training)</a:t>
            </a:r>
          </a:p>
          <a:p>
            <a:pPr marL="285750" indent="-285750">
              <a:buFont typeface="Arial" panose="020B0604020202020204" pitchFamily="34" charset="0"/>
              <a:buChar char="•"/>
            </a:pPr>
            <a:r>
              <a:rPr lang="en-US" b="1" dirty="0">
                <a:latin typeface="Georgia" panose="02040502050405020303" pitchFamily="18" charset="0"/>
              </a:rPr>
              <a:t>Ground up project consulting (new construction advice, design, equipment options)</a:t>
            </a:r>
          </a:p>
          <a:p>
            <a:pPr marL="285750" indent="-285750">
              <a:buFont typeface="Arial" panose="020B0604020202020204" pitchFamily="34" charset="0"/>
              <a:buChar char="•"/>
            </a:pPr>
            <a:r>
              <a:rPr lang="en-US" dirty="0">
                <a:latin typeface="Georgia" panose="02040502050405020303" pitchFamily="18" charset="0"/>
              </a:rPr>
              <a:t>Credit card processing and rate analysis</a:t>
            </a:r>
          </a:p>
          <a:p>
            <a:pPr marL="285750" indent="-285750">
              <a:buFont typeface="Arial" panose="020B0604020202020204" pitchFamily="34" charset="0"/>
              <a:buChar char="•"/>
            </a:pPr>
            <a:r>
              <a:rPr lang="en-US" dirty="0">
                <a:latin typeface="Georgia" panose="02040502050405020303" pitchFamily="18" charset="0"/>
              </a:rPr>
              <a:t>Fuel Man fleet card program ( allows all card types to be used)</a:t>
            </a:r>
          </a:p>
          <a:p>
            <a:pPr marL="285750" indent="-285750">
              <a:buFont typeface="Arial" panose="020B0604020202020204" pitchFamily="34" charset="0"/>
              <a:buChar char="•"/>
            </a:pPr>
            <a:r>
              <a:rPr lang="en-US" dirty="0">
                <a:latin typeface="Georgia" panose="02040502050405020303" pitchFamily="18" charset="0"/>
              </a:rPr>
              <a:t>Trade show access</a:t>
            </a:r>
          </a:p>
          <a:p>
            <a:pPr marL="285750" indent="-285750">
              <a:buFont typeface="Arial" panose="020B0604020202020204" pitchFamily="34" charset="0"/>
              <a:buChar char="•"/>
            </a:pPr>
            <a:r>
              <a:rPr lang="en-US" b="1" dirty="0">
                <a:latin typeface="Georgia" panose="02040502050405020303" pitchFamily="18" charset="0"/>
              </a:rPr>
              <a:t>Marketing - Branding or </a:t>
            </a:r>
            <a:r>
              <a:rPr lang="en-US" b="1" dirty="0" err="1">
                <a:latin typeface="Georgia" panose="02040502050405020303" pitchFamily="18" charset="0"/>
              </a:rPr>
              <a:t>unbranding</a:t>
            </a:r>
            <a:r>
              <a:rPr lang="en-US" b="1" dirty="0">
                <a:latin typeface="Georgia" panose="02040502050405020303" pitchFamily="18" charset="0"/>
              </a:rPr>
              <a:t> </a:t>
            </a:r>
          </a:p>
          <a:p>
            <a:pPr marL="285750" indent="-285750">
              <a:buFont typeface="Arial" panose="020B0604020202020204" pitchFamily="34" charset="0"/>
              <a:buChar char="•"/>
            </a:pPr>
            <a:r>
              <a:rPr lang="en-US" dirty="0">
                <a:latin typeface="Georgia" panose="02040502050405020303" pitchFamily="18" charset="0"/>
              </a:rPr>
              <a:t>Loyalty programs</a:t>
            </a:r>
          </a:p>
          <a:p>
            <a:pPr marL="285750" indent="-285750">
              <a:buFont typeface="Arial" panose="020B0604020202020204" pitchFamily="34" charset="0"/>
              <a:buChar char="•"/>
            </a:pPr>
            <a:r>
              <a:rPr lang="en-US" dirty="0">
                <a:latin typeface="Georgia" panose="02040502050405020303" pitchFamily="18" charset="0"/>
              </a:rPr>
              <a:t>Customized Spill prevention plan</a:t>
            </a:r>
          </a:p>
          <a:p>
            <a:pPr marL="285750" indent="-285750">
              <a:buFont typeface="Arial" panose="020B0604020202020204" pitchFamily="34" charset="0"/>
              <a:buChar char="•"/>
            </a:pPr>
            <a:r>
              <a:rPr lang="en-US" dirty="0">
                <a:latin typeface="Georgia" panose="02040502050405020303" pitchFamily="18" charset="0"/>
              </a:rPr>
              <a:t>Federal reporting requirements for Reservations (FARR, UST inspections)</a:t>
            </a:r>
            <a:endParaRPr lang="en-US" sz="3600" dirty="0">
              <a:latin typeface="Georgia" panose="02040502050405020303" pitchFamily="18" charset="0"/>
            </a:endParaRPr>
          </a:p>
        </p:txBody>
      </p:sp>
      <p:pic>
        <p:nvPicPr>
          <p:cNvPr id="19" name="Picture 18">
            <a:extLst>
              <a:ext uri="{FF2B5EF4-FFF2-40B4-BE49-F238E27FC236}">
                <a16:creationId xmlns:a16="http://schemas.microsoft.com/office/drawing/2014/main" id="{4DADD388-E394-4812-B97A-8603C2CCAA76}"/>
              </a:ext>
            </a:extLst>
          </p:cNvPr>
          <p:cNvPicPr>
            <a:picLocks noChangeAspect="1"/>
          </p:cNvPicPr>
          <p:nvPr/>
        </p:nvPicPr>
        <p:blipFill>
          <a:blip r:embed="rId2"/>
          <a:stretch>
            <a:fillRect/>
          </a:stretch>
        </p:blipFill>
        <p:spPr>
          <a:xfrm>
            <a:off x="1605470" y="83967"/>
            <a:ext cx="9236240" cy="495343"/>
          </a:xfrm>
          <a:prstGeom prst="rect">
            <a:avLst/>
          </a:prstGeom>
        </p:spPr>
      </p:pic>
    </p:spTree>
    <p:extLst>
      <p:ext uri="{BB962C8B-B14F-4D97-AF65-F5344CB8AC3E}">
        <p14:creationId xmlns:p14="http://schemas.microsoft.com/office/powerpoint/2010/main" val="859208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F87E81D-2A39-426C-8199-73B37FB88442}"/>
              </a:ext>
            </a:extLst>
          </p:cNvPr>
          <p:cNvSpPr txBox="1"/>
          <p:nvPr/>
        </p:nvSpPr>
        <p:spPr>
          <a:xfrm>
            <a:off x="600174" y="593889"/>
            <a:ext cx="11428428" cy="6186309"/>
          </a:xfrm>
          <a:prstGeom prst="rect">
            <a:avLst/>
          </a:prstGeom>
          <a:noFill/>
        </p:spPr>
        <p:txBody>
          <a:bodyPr wrap="square" rtlCol="0">
            <a:spAutoFit/>
          </a:bodyPr>
          <a:lstStyle/>
          <a:p>
            <a:pPr algn="ctr"/>
            <a:r>
              <a:rPr lang="en-US" sz="5400" dirty="0">
                <a:latin typeface="Georgia" panose="02040502050405020303" pitchFamily="18" charset="0"/>
              </a:rPr>
              <a:t>-BUSINESS MODEL-</a:t>
            </a:r>
            <a:endParaRPr lang="en-US" sz="3200" dirty="0">
              <a:latin typeface="Georgia" panose="02040502050405020303" pitchFamily="18" charset="0"/>
            </a:endParaRPr>
          </a:p>
          <a:p>
            <a:pPr marL="685800" indent="-685800">
              <a:buFont typeface="Arial" panose="020B0604020202020204" pitchFamily="34" charset="0"/>
              <a:buChar char="•"/>
            </a:pPr>
            <a:endParaRPr lang="en-US" sz="3200" dirty="0">
              <a:latin typeface="Georgia" panose="02040502050405020303" pitchFamily="18" charset="0"/>
            </a:endParaRPr>
          </a:p>
          <a:p>
            <a:pPr marL="685800" indent="-685800">
              <a:buFont typeface="Arial" panose="020B0604020202020204" pitchFamily="34" charset="0"/>
              <a:buChar char="•"/>
            </a:pPr>
            <a:r>
              <a:rPr lang="en-US" sz="3200" dirty="0">
                <a:latin typeface="Georgia" panose="02040502050405020303" pitchFamily="18" charset="0"/>
              </a:rPr>
              <a:t>Pay </a:t>
            </a:r>
            <a:r>
              <a:rPr lang="en-US" sz="3200" b="1" u="sng" dirty="0">
                <a:latin typeface="Georgia" panose="02040502050405020303" pitchFamily="18" charset="0"/>
              </a:rPr>
              <a:t>NO</a:t>
            </a:r>
            <a:r>
              <a:rPr lang="en-US" sz="3200" dirty="0">
                <a:latin typeface="Georgia" panose="02040502050405020303" pitchFamily="18" charset="0"/>
              </a:rPr>
              <a:t> State Tax for Fuel Distributed from Rack</a:t>
            </a:r>
          </a:p>
          <a:p>
            <a:endParaRPr lang="en-US" sz="3200" dirty="0">
              <a:latin typeface="Georgia" panose="02040502050405020303" pitchFamily="18" charset="0"/>
            </a:endParaRPr>
          </a:p>
          <a:p>
            <a:pPr marL="685800" indent="-685800">
              <a:buFont typeface="Arial" panose="020B0604020202020204" pitchFamily="34" charset="0"/>
              <a:buChar char="•"/>
            </a:pPr>
            <a:r>
              <a:rPr lang="en-US" sz="3200" dirty="0">
                <a:latin typeface="Georgia" panose="02040502050405020303" pitchFamily="18" charset="0"/>
              </a:rPr>
              <a:t>Shop For The Best Possible Fuel Price</a:t>
            </a:r>
            <a:endParaRPr lang="en-US" sz="3200" b="1" u="sng" dirty="0">
              <a:latin typeface="Georgia" panose="02040502050405020303" pitchFamily="18" charset="0"/>
            </a:endParaRPr>
          </a:p>
          <a:p>
            <a:endParaRPr lang="en-US" sz="3200" dirty="0">
              <a:latin typeface="Georgia" panose="02040502050405020303" pitchFamily="18" charset="0"/>
            </a:endParaRPr>
          </a:p>
          <a:p>
            <a:pPr marL="685800" indent="-685800">
              <a:buFont typeface="Arial" panose="020B0604020202020204" pitchFamily="34" charset="0"/>
              <a:buChar char="•"/>
            </a:pPr>
            <a:r>
              <a:rPr lang="en-US" sz="3200" dirty="0">
                <a:latin typeface="Georgia" panose="02040502050405020303" pitchFamily="18" charset="0"/>
              </a:rPr>
              <a:t>Provide Real Time Monitoring of Tanks</a:t>
            </a:r>
          </a:p>
          <a:p>
            <a:r>
              <a:rPr lang="en-US" sz="3200" dirty="0">
                <a:latin typeface="Georgia" panose="02040502050405020303" pitchFamily="18" charset="0"/>
              </a:rPr>
              <a:t>	</a:t>
            </a:r>
            <a:r>
              <a:rPr lang="en-US" sz="2800" dirty="0">
                <a:latin typeface="Georgia" panose="02040502050405020303" pitchFamily="18" charset="0"/>
              </a:rPr>
              <a:t>Keep Full // Market Watch // Just-In-Time  </a:t>
            </a:r>
            <a:endParaRPr lang="en-US" sz="3200" dirty="0">
              <a:latin typeface="Georgia" panose="02040502050405020303" pitchFamily="18" charset="0"/>
            </a:endParaRPr>
          </a:p>
          <a:p>
            <a:endParaRPr lang="en-US" sz="3200" dirty="0">
              <a:solidFill>
                <a:srgbClr val="FF0000"/>
              </a:solidFill>
              <a:latin typeface="Georgia" panose="02040502050405020303" pitchFamily="18" charset="0"/>
            </a:endParaRPr>
          </a:p>
          <a:p>
            <a:pPr marL="685800" indent="-685800">
              <a:buFont typeface="Arial" panose="020B0604020202020204" pitchFamily="34" charset="0"/>
              <a:buChar char="•"/>
            </a:pPr>
            <a:r>
              <a:rPr lang="en-US" sz="3200" dirty="0">
                <a:latin typeface="Georgia" panose="02040502050405020303" pitchFamily="18" charset="0"/>
              </a:rPr>
              <a:t>Consult And Handle Logistics Of Delivery</a:t>
            </a:r>
          </a:p>
          <a:p>
            <a:pPr marL="685800" indent="-685800" algn="ctr">
              <a:buFont typeface="Arial" panose="020B0604020202020204" pitchFamily="34" charset="0"/>
              <a:buChar char="•"/>
            </a:pPr>
            <a:endParaRPr lang="en-US" sz="5400" dirty="0">
              <a:latin typeface="Georgia" panose="02040502050405020303" pitchFamily="18" charset="0"/>
            </a:endParaRPr>
          </a:p>
        </p:txBody>
      </p:sp>
      <p:pic>
        <p:nvPicPr>
          <p:cNvPr id="19" name="Picture 18">
            <a:extLst>
              <a:ext uri="{FF2B5EF4-FFF2-40B4-BE49-F238E27FC236}">
                <a16:creationId xmlns:a16="http://schemas.microsoft.com/office/drawing/2014/main" id="{4DADD388-E394-4812-B97A-8603C2CCAA76}"/>
              </a:ext>
            </a:extLst>
          </p:cNvPr>
          <p:cNvPicPr>
            <a:picLocks noChangeAspect="1"/>
          </p:cNvPicPr>
          <p:nvPr/>
        </p:nvPicPr>
        <p:blipFill>
          <a:blip r:embed="rId2"/>
          <a:stretch>
            <a:fillRect/>
          </a:stretch>
        </p:blipFill>
        <p:spPr>
          <a:xfrm>
            <a:off x="1605470" y="83967"/>
            <a:ext cx="9236240" cy="495343"/>
          </a:xfrm>
          <a:prstGeom prst="rect">
            <a:avLst/>
          </a:prstGeom>
        </p:spPr>
      </p:pic>
    </p:spTree>
    <p:extLst>
      <p:ext uri="{BB962C8B-B14F-4D97-AF65-F5344CB8AC3E}">
        <p14:creationId xmlns:p14="http://schemas.microsoft.com/office/powerpoint/2010/main" val="2138520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4CB1DE5-ED5B-4580-95FD-8B3F126E95FC}"/>
              </a:ext>
            </a:extLst>
          </p:cNvPr>
          <p:cNvSpPr txBox="1"/>
          <p:nvPr/>
        </p:nvSpPr>
        <p:spPr>
          <a:xfrm>
            <a:off x="0" y="1666322"/>
            <a:ext cx="12192000" cy="1692771"/>
          </a:xfrm>
          <a:prstGeom prst="rect">
            <a:avLst/>
          </a:prstGeom>
          <a:noFill/>
        </p:spPr>
        <p:txBody>
          <a:bodyPr wrap="square" rtlCol="0">
            <a:spAutoFit/>
          </a:bodyPr>
          <a:lstStyle/>
          <a:p>
            <a:pPr algn="ctr"/>
            <a:r>
              <a:rPr lang="en-US" sz="4800" dirty="0">
                <a:latin typeface="Georgia" panose="02040502050405020303" pitchFamily="18" charset="0"/>
              </a:rPr>
              <a:t>THE</a:t>
            </a:r>
            <a:r>
              <a:rPr lang="en-US" sz="5400" dirty="0">
                <a:latin typeface="Georgia" panose="02040502050405020303" pitchFamily="18" charset="0"/>
              </a:rPr>
              <a:t> </a:t>
            </a:r>
            <a:r>
              <a:rPr lang="en-US" sz="6000" b="1" dirty="0">
                <a:latin typeface="Georgia" panose="02040502050405020303" pitchFamily="18" charset="0"/>
              </a:rPr>
              <a:t>COUGAR DEN </a:t>
            </a:r>
            <a:r>
              <a:rPr lang="en-US" sz="4800" dirty="0">
                <a:latin typeface="Georgia" panose="02040502050405020303" pitchFamily="18" charset="0"/>
              </a:rPr>
              <a:t>ADVANTAGE</a:t>
            </a:r>
            <a:endParaRPr lang="en-US" sz="5400" dirty="0">
              <a:latin typeface="Georgia" panose="02040502050405020303" pitchFamily="18" charset="0"/>
            </a:endParaRPr>
          </a:p>
          <a:p>
            <a:endParaRPr lang="en-US" sz="4400" dirty="0">
              <a:latin typeface="Georgia" panose="02040502050405020303" pitchFamily="18" charset="0"/>
            </a:endParaRPr>
          </a:p>
        </p:txBody>
      </p:sp>
      <p:pic>
        <p:nvPicPr>
          <p:cNvPr id="19" name="Picture 18">
            <a:extLst>
              <a:ext uri="{FF2B5EF4-FFF2-40B4-BE49-F238E27FC236}">
                <a16:creationId xmlns:a16="http://schemas.microsoft.com/office/drawing/2014/main" id="{91F6CD84-4B4F-4477-A222-31A545E53E79}"/>
              </a:ext>
            </a:extLst>
          </p:cNvPr>
          <p:cNvPicPr>
            <a:picLocks noChangeAspect="1"/>
          </p:cNvPicPr>
          <p:nvPr/>
        </p:nvPicPr>
        <p:blipFill>
          <a:blip r:embed="rId2"/>
          <a:stretch>
            <a:fillRect/>
          </a:stretch>
        </p:blipFill>
        <p:spPr>
          <a:xfrm>
            <a:off x="1605470" y="83967"/>
            <a:ext cx="9236240" cy="495343"/>
          </a:xfrm>
          <a:prstGeom prst="rect">
            <a:avLst/>
          </a:prstGeom>
        </p:spPr>
      </p:pic>
      <p:pic>
        <p:nvPicPr>
          <p:cNvPr id="4" name="Picture 3">
            <a:extLst>
              <a:ext uri="{FF2B5EF4-FFF2-40B4-BE49-F238E27FC236}">
                <a16:creationId xmlns:a16="http://schemas.microsoft.com/office/drawing/2014/main" id="{9F402072-F3F1-49A1-945A-BBA6DE5EA45E}"/>
              </a:ext>
            </a:extLst>
          </p:cNvPr>
          <p:cNvPicPr>
            <a:picLocks noChangeAspect="1"/>
          </p:cNvPicPr>
          <p:nvPr/>
        </p:nvPicPr>
        <p:blipFill rotWithShape="1">
          <a:blip r:embed="rId3">
            <a:extLst>
              <a:ext uri="{28A0092B-C50C-407E-A947-70E740481C1C}">
                <a14:useLocalDpi xmlns:a14="http://schemas.microsoft.com/office/drawing/2010/main" val="0"/>
              </a:ext>
            </a:extLst>
          </a:blip>
          <a:srcRect t="62373"/>
          <a:stretch/>
        </p:blipFill>
        <p:spPr>
          <a:xfrm>
            <a:off x="1985997" y="1666321"/>
            <a:ext cx="5797035" cy="1156075"/>
          </a:xfrm>
          <a:prstGeom prst="rect">
            <a:avLst/>
          </a:prstGeom>
        </p:spPr>
      </p:pic>
      <p:pic>
        <p:nvPicPr>
          <p:cNvPr id="8" name="Picture 7">
            <a:extLst>
              <a:ext uri="{FF2B5EF4-FFF2-40B4-BE49-F238E27FC236}">
                <a16:creationId xmlns:a16="http://schemas.microsoft.com/office/drawing/2014/main" id="{A7F80EE7-BA13-472D-BB2C-C6DF14CD33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8214" y="2589030"/>
            <a:ext cx="3510751" cy="3714150"/>
          </a:xfrm>
          <a:prstGeom prst="rect">
            <a:avLst/>
          </a:prstGeom>
        </p:spPr>
      </p:pic>
    </p:spTree>
    <p:extLst>
      <p:ext uri="{BB962C8B-B14F-4D97-AF65-F5344CB8AC3E}">
        <p14:creationId xmlns:p14="http://schemas.microsoft.com/office/powerpoint/2010/main" val="426684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F87E81D-2A39-426C-8199-73B37FB88442}"/>
              </a:ext>
            </a:extLst>
          </p:cNvPr>
          <p:cNvSpPr txBox="1"/>
          <p:nvPr/>
        </p:nvSpPr>
        <p:spPr>
          <a:xfrm>
            <a:off x="600174" y="593889"/>
            <a:ext cx="11428428" cy="2246769"/>
          </a:xfrm>
          <a:prstGeom prst="rect">
            <a:avLst/>
          </a:prstGeom>
          <a:noFill/>
        </p:spPr>
        <p:txBody>
          <a:bodyPr wrap="square" rtlCol="0">
            <a:spAutoFit/>
          </a:bodyPr>
          <a:lstStyle/>
          <a:p>
            <a:pPr algn="ctr"/>
            <a:r>
              <a:rPr lang="en-US" sz="5400" dirty="0">
                <a:latin typeface="Georgia" panose="02040502050405020303" pitchFamily="18" charset="0"/>
              </a:rPr>
              <a:t>-PRICING STRATEGIES-</a:t>
            </a:r>
            <a:endParaRPr lang="en-US" sz="3200" dirty="0">
              <a:latin typeface="Georgia" panose="02040502050405020303" pitchFamily="18" charset="0"/>
            </a:endParaRPr>
          </a:p>
          <a:p>
            <a:pPr lvl="2"/>
            <a:endParaRPr lang="en-US" sz="3200" dirty="0">
              <a:latin typeface="Georgia" panose="02040502050405020303" pitchFamily="18" charset="0"/>
            </a:endParaRPr>
          </a:p>
          <a:p>
            <a:pPr marL="685800" indent="-685800" algn="ctr">
              <a:buFont typeface="Arial" panose="020B0604020202020204" pitchFamily="34" charset="0"/>
              <a:buChar char="•"/>
            </a:pPr>
            <a:endParaRPr lang="en-US" sz="5400" dirty="0">
              <a:latin typeface="Georgia" panose="02040502050405020303" pitchFamily="18" charset="0"/>
            </a:endParaRPr>
          </a:p>
        </p:txBody>
      </p:sp>
      <p:pic>
        <p:nvPicPr>
          <p:cNvPr id="3" name="Picture 2">
            <a:extLst>
              <a:ext uri="{FF2B5EF4-FFF2-40B4-BE49-F238E27FC236}">
                <a16:creationId xmlns:a16="http://schemas.microsoft.com/office/drawing/2014/main" id="{4D5335B2-6137-48C8-9D8A-74D3E5A0D56B}"/>
              </a:ext>
            </a:extLst>
          </p:cNvPr>
          <p:cNvPicPr>
            <a:picLocks noChangeAspect="1"/>
          </p:cNvPicPr>
          <p:nvPr/>
        </p:nvPicPr>
        <p:blipFill>
          <a:blip r:embed="rId3"/>
          <a:stretch>
            <a:fillRect/>
          </a:stretch>
        </p:blipFill>
        <p:spPr>
          <a:xfrm>
            <a:off x="1556398" y="27548"/>
            <a:ext cx="9236240" cy="495343"/>
          </a:xfrm>
          <a:prstGeom prst="rect">
            <a:avLst/>
          </a:prstGeom>
        </p:spPr>
      </p:pic>
      <p:pic>
        <p:nvPicPr>
          <p:cNvPr id="4" name="Picture 3">
            <a:extLst>
              <a:ext uri="{FF2B5EF4-FFF2-40B4-BE49-F238E27FC236}">
                <a16:creationId xmlns:a16="http://schemas.microsoft.com/office/drawing/2014/main" id="{1CC0A2F3-63A5-42EC-B14B-8A3A988E1D57}"/>
              </a:ext>
            </a:extLst>
          </p:cNvPr>
          <p:cNvPicPr>
            <a:picLocks noChangeAspect="1"/>
          </p:cNvPicPr>
          <p:nvPr/>
        </p:nvPicPr>
        <p:blipFill>
          <a:blip r:embed="rId4"/>
          <a:stretch>
            <a:fillRect/>
          </a:stretch>
        </p:blipFill>
        <p:spPr>
          <a:xfrm>
            <a:off x="1961876" y="1368914"/>
            <a:ext cx="9085047" cy="5296858"/>
          </a:xfrm>
          <a:prstGeom prst="rect">
            <a:avLst/>
          </a:prstGeom>
        </p:spPr>
      </p:pic>
    </p:spTree>
    <p:extLst>
      <p:ext uri="{BB962C8B-B14F-4D97-AF65-F5344CB8AC3E}">
        <p14:creationId xmlns:p14="http://schemas.microsoft.com/office/powerpoint/2010/main" val="409792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F87E81D-2A39-426C-8199-73B37FB88442}"/>
              </a:ext>
            </a:extLst>
          </p:cNvPr>
          <p:cNvSpPr txBox="1"/>
          <p:nvPr/>
        </p:nvSpPr>
        <p:spPr>
          <a:xfrm>
            <a:off x="600174" y="593889"/>
            <a:ext cx="11428428" cy="6093976"/>
          </a:xfrm>
          <a:prstGeom prst="rect">
            <a:avLst/>
          </a:prstGeom>
          <a:noFill/>
        </p:spPr>
        <p:txBody>
          <a:bodyPr wrap="square" rtlCol="0">
            <a:spAutoFit/>
          </a:bodyPr>
          <a:lstStyle/>
          <a:p>
            <a:r>
              <a:rPr lang="en-US" sz="4800" dirty="0">
                <a:latin typeface="Georgia" panose="02040502050405020303" pitchFamily="18" charset="0"/>
              </a:rPr>
              <a:t>-IMPACT OF AGGRESSIVE PRICING-</a:t>
            </a:r>
            <a:endParaRPr lang="en-US" sz="2800" dirty="0">
              <a:latin typeface="Georgia" panose="02040502050405020303" pitchFamily="18" charset="0"/>
            </a:endParaRPr>
          </a:p>
          <a:p>
            <a:pPr marL="685800" indent="-685800">
              <a:buFont typeface="Arial" panose="020B0604020202020204" pitchFamily="34" charset="0"/>
              <a:buChar char="•"/>
            </a:pPr>
            <a:endParaRPr lang="en-US" sz="3200" dirty="0">
              <a:latin typeface="Georgia" panose="02040502050405020303" pitchFamily="18" charset="0"/>
            </a:endParaRPr>
          </a:p>
          <a:p>
            <a:pPr marL="685800" indent="-685800">
              <a:buFont typeface="Arial" panose="020B0604020202020204" pitchFamily="34" charset="0"/>
              <a:buChar char="•"/>
            </a:pPr>
            <a:r>
              <a:rPr lang="en-US" sz="3200" dirty="0">
                <a:latin typeface="Georgia" panose="02040502050405020303" pitchFamily="18" charset="0"/>
              </a:rPr>
              <a:t>Increase Volume</a:t>
            </a:r>
          </a:p>
          <a:p>
            <a:pPr marL="685800" indent="-685800">
              <a:buFont typeface="Arial" panose="020B0604020202020204" pitchFamily="34" charset="0"/>
              <a:buChar char="•"/>
            </a:pPr>
            <a:endParaRPr lang="en-US" sz="3200" dirty="0">
              <a:latin typeface="Georgia" panose="02040502050405020303" pitchFamily="18" charset="0"/>
            </a:endParaRPr>
          </a:p>
          <a:p>
            <a:pPr marL="685800" indent="-685800">
              <a:buFont typeface="Arial" panose="020B0604020202020204" pitchFamily="34" charset="0"/>
              <a:buChar char="•"/>
            </a:pPr>
            <a:r>
              <a:rPr lang="en-US" sz="3200" dirty="0">
                <a:latin typeface="Georgia" panose="02040502050405020303" pitchFamily="18" charset="0"/>
              </a:rPr>
              <a:t>Increase Margins </a:t>
            </a:r>
          </a:p>
          <a:p>
            <a:pPr marL="685800" indent="-685800">
              <a:buFont typeface="Arial" panose="020B0604020202020204" pitchFamily="34" charset="0"/>
              <a:buChar char="•"/>
            </a:pPr>
            <a:endParaRPr lang="en-US" sz="3200" dirty="0">
              <a:latin typeface="Georgia" panose="02040502050405020303" pitchFamily="18" charset="0"/>
            </a:endParaRPr>
          </a:p>
          <a:p>
            <a:pPr marL="685800" indent="-685800">
              <a:buFont typeface="Arial" panose="020B0604020202020204" pitchFamily="34" charset="0"/>
              <a:buChar char="•"/>
            </a:pPr>
            <a:r>
              <a:rPr lang="en-US" sz="3200" dirty="0">
                <a:latin typeface="Georgia" panose="02040502050405020303" pitchFamily="18" charset="0"/>
              </a:rPr>
              <a:t>Increase Store Traffic</a:t>
            </a:r>
          </a:p>
          <a:p>
            <a:endParaRPr lang="en-US" sz="3200" dirty="0">
              <a:latin typeface="Georgia" panose="02040502050405020303" pitchFamily="18" charset="0"/>
            </a:endParaRPr>
          </a:p>
          <a:p>
            <a:pPr marL="685800" indent="-685800">
              <a:buFont typeface="Arial" panose="020B0604020202020204" pitchFamily="34" charset="0"/>
              <a:buChar char="•"/>
            </a:pPr>
            <a:r>
              <a:rPr lang="en-US" sz="3200" dirty="0">
                <a:latin typeface="Georgia" panose="02040502050405020303" pitchFamily="18" charset="0"/>
              </a:rPr>
              <a:t>Increase Inside Sales</a:t>
            </a:r>
          </a:p>
          <a:p>
            <a:pPr marL="685800" indent="-685800">
              <a:buFont typeface="Arial" panose="020B0604020202020204" pitchFamily="34" charset="0"/>
              <a:buChar char="•"/>
            </a:pPr>
            <a:endParaRPr lang="en-US" sz="3200" dirty="0">
              <a:latin typeface="Georgia" panose="02040502050405020303" pitchFamily="18" charset="0"/>
            </a:endParaRPr>
          </a:p>
          <a:p>
            <a:pPr marL="685800" indent="-685800" algn="ctr">
              <a:buFont typeface="Arial" panose="020B0604020202020204" pitchFamily="34" charset="0"/>
              <a:buChar char="•"/>
            </a:pPr>
            <a:endParaRPr lang="en-US" sz="5400" dirty="0">
              <a:latin typeface="Georgia" panose="02040502050405020303" pitchFamily="18" charset="0"/>
            </a:endParaRPr>
          </a:p>
        </p:txBody>
      </p:sp>
      <p:pic>
        <p:nvPicPr>
          <p:cNvPr id="3" name="Picture 2">
            <a:extLst>
              <a:ext uri="{FF2B5EF4-FFF2-40B4-BE49-F238E27FC236}">
                <a16:creationId xmlns:a16="http://schemas.microsoft.com/office/drawing/2014/main" id="{F9A2206C-488C-43BC-AF91-29ECF445FBAA}"/>
              </a:ext>
            </a:extLst>
          </p:cNvPr>
          <p:cNvPicPr>
            <a:picLocks noChangeAspect="1"/>
          </p:cNvPicPr>
          <p:nvPr/>
        </p:nvPicPr>
        <p:blipFill>
          <a:blip r:embed="rId2"/>
          <a:stretch>
            <a:fillRect/>
          </a:stretch>
        </p:blipFill>
        <p:spPr>
          <a:xfrm>
            <a:off x="1477880" y="99311"/>
            <a:ext cx="9236240" cy="495343"/>
          </a:xfrm>
          <a:prstGeom prst="rect">
            <a:avLst/>
          </a:prstGeom>
        </p:spPr>
      </p:pic>
      <p:pic>
        <p:nvPicPr>
          <p:cNvPr id="4" name="Picture 3">
            <a:extLst>
              <a:ext uri="{FF2B5EF4-FFF2-40B4-BE49-F238E27FC236}">
                <a16:creationId xmlns:a16="http://schemas.microsoft.com/office/drawing/2014/main" id="{DFC899F5-71B6-48F6-AF9F-90F8C19A74FC}"/>
              </a:ext>
            </a:extLst>
          </p:cNvPr>
          <p:cNvPicPr>
            <a:picLocks noChangeAspect="1"/>
          </p:cNvPicPr>
          <p:nvPr/>
        </p:nvPicPr>
        <p:blipFill>
          <a:blip r:embed="rId3"/>
          <a:stretch>
            <a:fillRect/>
          </a:stretch>
        </p:blipFill>
        <p:spPr>
          <a:xfrm>
            <a:off x="6314388" y="1514604"/>
            <a:ext cx="4473328" cy="4290432"/>
          </a:xfrm>
          <a:prstGeom prst="rect">
            <a:avLst/>
          </a:prstGeom>
        </p:spPr>
      </p:pic>
    </p:spTree>
    <p:extLst>
      <p:ext uri="{BB962C8B-B14F-4D97-AF65-F5344CB8AC3E}">
        <p14:creationId xmlns:p14="http://schemas.microsoft.com/office/powerpoint/2010/main" val="385615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F87E81D-2A39-426C-8199-73B37FB88442}"/>
              </a:ext>
            </a:extLst>
          </p:cNvPr>
          <p:cNvSpPr txBox="1"/>
          <p:nvPr/>
        </p:nvSpPr>
        <p:spPr>
          <a:xfrm>
            <a:off x="541538" y="593889"/>
            <a:ext cx="11650461" cy="7048083"/>
          </a:xfrm>
          <a:prstGeom prst="rect">
            <a:avLst/>
          </a:prstGeom>
          <a:noFill/>
        </p:spPr>
        <p:txBody>
          <a:bodyPr wrap="square" rtlCol="0">
            <a:spAutoFit/>
          </a:bodyPr>
          <a:lstStyle/>
          <a:p>
            <a:pPr algn="ctr"/>
            <a:r>
              <a:rPr lang="en-US" sz="5400" dirty="0">
                <a:latin typeface="Georgia" panose="02040502050405020303" pitchFamily="18" charset="0"/>
              </a:rPr>
              <a:t>-CONTACT INFORMATION-</a:t>
            </a:r>
            <a:endParaRPr lang="en-US" sz="3600" dirty="0">
              <a:latin typeface="Georgia" panose="02040502050405020303" pitchFamily="18" charset="0"/>
            </a:endParaRPr>
          </a:p>
          <a:p>
            <a:endParaRPr lang="en-US" sz="1400" dirty="0">
              <a:latin typeface="Georgia" panose="02040502050405020303" pitchFamily="18" charset="0"/>
            </a:endParaRPr>
          </a:p>
          <a:p>
            <a:r>
              <a:rPr lang="en-US" sz="2000" b="1" dirty="0">
                <a:latin typeface="Georgia" panose="02040502050405020303" pitchFamily="18" charset="0"/>
              </a:rPr>
              <a:t>Harris Teo</a:t>
            </a:r>
            <a:r>
              <a:rPr lang="en-US" sz="2000" dirty="0">
                <a:latin typeface="Georgia" panose="02040502050405020303" pitchFamily="18" charset="0"/>
              </a:rPr>
              <a:t>, Director of Sales</a:t>
            </a:r>
          </a:p>
          <a:p>
            <a:r>
              <a:rPr lang="en-US" sz="2000" dirty="0">
                <a:latin typeface="Georgia" panose="02040502050405020303" pitchFamily="18" charset="0"/>
              </a:rPr>
              <a:t>509.895.3696</a:t>
            </a:r>
          </a:p>
          <a:p>
            <a:endParaRPr lang="en-US" sz="1400" dirty="0">
              <a:latin typeface="Georgia" panose="02040502050405020303" pitchFamily="18" charset="0"/>
            </a:endParaRPr>
          </a:p>
          <a:p>
            <a:endParaRPr lang="en-US" sz="1400" dirty="0">
              <a:latin typeface="Georgia" panose="02040502050405020303" pitchFamily="18" charset="0"/>
            </a:endParaRPr>
          </a:p>
          <a:p>
            <a:endParaRPr lang="en-US" sz="2000" b="1" dirty="0">
              <a:latin typeface="Georgia" panose="02040502050405020303" pitchFamily="18" charset="0"/>
            </a:endParaRPr>
          </a:p>
          <a:p>
            <a:r>
              <a:rPr lang="en-US" sz="2000" b="1" dirty="0">
                <a:latin typeface="Georgia" panose="02040502050405020303" pitchFamily="18" charset="0"/>
              </a:rPr>
              <a:t>Fernando Lemus</a:t>
            </a:r>
            <a:r>
              <a:rPr lang="en-US" sz="2000" dirty="0">
                <a:latin typeface="Georgia" panose="02040502050405020303" pitchFamily="18" charset="0"/>
              </a:rPr>
              <a:t>, General Manager</a:t>
            </a:r>
          </a:p>
          <a:p>
            <a:r>
              <a:rPr lang="en-US" sz="2000" dirty="0">
                <a:latin typeface="Georgia" panose="02040502050405020303" pitchFamily="18" charset="0"/>
              </a:rPr>
              <a:t>509.949.9871</a:t>
            </a:r>
          </a:p>
          <a:p>
            <a:endParaRPr lang="en-US" sz="2000" dirty="0">
              <a:latin typeface="Georgia" panose="02040502050405020303" pitchFamily="18" charset="0"/>
            </a:endParaRPr>
          </a:p>
          <a:p>
            <a:endParaRPr lang="en-US" sz="2000" dirty="0">
              <a:latin typeface="Georgia" panose="02040502050405020303" pitchFamily="18" charset="0"/>
            </a:endParaRPr>
          </a:p>
          <a:p>
            <a:r>
              <a:rPr lang="en-US" sz="2000" b="1" dirty="0">
                <a:latin typeface="Georgia" panose="02040502050405020303" pitchFamily="18" charset="0"/>
              </a:rPr>
              <a:t>Lance Pelletier, </a:t>
            </a:r>
            <a:r>
              <a:rPr lang="en-US" sz="2000" dirty="0">
                <a:latin typeface="Georgia" panose="02040502050405020303" pitchFamily="18" charset="0"/>
              </a:rPr>
              <a:t>General Counsel</a:t>
            </a:r>
          </a:p>
          <a:p>
            <a:r>
              <a:rPr lang="en-US" sz="2000" dirty="0">
                <a:latin typeface="Georgia" panose="02040502050405020303" pitchFamily="18" charset="0"/>
              </a:rPr>
              <a:t>509-907-5111</a:t>
            </a: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endParaRPr lang="en-US" sz="2000" dirty="0">
              <a:latin typeface="Georgia" panose="02040502050405020303" pitchFamily="18" charset="0"/>
            </a:endParaRPr>
          </a:p>
          <a:p>
            <a:r>
              <a:rPr lang="en-US" sz="3600" b="1" dirty="0">
                <a:latin typeface="Georgia" panose="02040502050405020303" pitchFamily="18" charset="0"/>
              </a:rPr>
              <a:t>Cougar Den Office – 509.874.2181</a:t>
            </a:r>
          </a:p>
        </p:txBody>
      </p:sp>
      <p:pic>
        <p:nvPicPr>
          <p:cNvPr id="3" name="Picture 2">
            <a:extLst>
              <a:ext uri="{FF2B5EF4-FFF2-40B4-BE49-F238E27FC236}">
                <a16:creationId xmlns:a16="http://schemas.microsoft.com/office/drawing/2014/main" id="{A6158E58-C7AB-41A0-AF22-B0AE7390822C}"/>
              </a:ext>
            </a:extLst>
          </p:cNvPr>
          <p:cNvPicPr>
            <a:picLocks noChangeAspect="1"/>
          </p:cNvPicPr>
          <p:nvPr/>
        </p:nvPicPr>
        <p:blipFill>
          <a:blip r:embed="rId2"/>
          <a:stretch>
            <a:fillRect/>
          </a:stretch>
        </p:blipFill>
        <p:spPr>
          <a:xfrm>
            <a:off x="1562940" y="0"/>
            <a:ext cx="9236240" cy="495343"/>
          </a:xfrm>
          <a:prstGeom prst="rect">
            <a:avLst/>
          </a:prstGeom>
        </p:spPr>
      </p:pic>
      <p:pic>
        <p:nvPicPr>
          <p:cNvPr id="5" name="Picture 4">
            <a:extLst>
              <a:ext uri="{FF2B5EF4-FFF2-40B4-BE49-F238E27FC236}">
                <a16:creationId xmlns:a16="http://schemas.microsoft.com/office/drawing/2014/main" id="{1411FF6E-5A90-40A9-86C5-1B3881CBE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9718" y="2291537"/>
            <a:ext cx="6479844" cy="3434317"/>
          </a:xfrm>
          <a:prstGeom prst="rect">
            <a:avLst/>
          </a:prstGeom>
        </p:spPr>
      </p:pic>
    </p:spTree>
    <p:extLst>
      <p:ext uri="{BB962C8B-B14F-4D97-AF65-F5344CB8AC3E}">
        <p14:creationId xmlns:p14="http://schemas.microsoft.com/office/powerpoint/2010/main" val="79282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F87E81D-2A39-426C-8199-73B37FB88442}"/>
              </a:ext>
            </a:extLst>
          </p:cNvPr>
          <p:cNvSpPr txBox="1"/>
          <p:nvPr/>
        </p:nvSpPr>
        <p:spPr>
          <a:xfrm>
            <a:off x="600174" y="593889"/>
            <a:ext cx="11428428" cy="6301725"/>
          </a:xfrm>
          <a:prstGeom prst="rect">
            <a:avLst/>
          </a:prstGeom>
          <a:noFill/>
        </p:spPr>
        <p:txBody>
          <a:bodyPr wrap="square" rtlCol="0">
            <a:spAutoFit/>
          </a:bodyPr>
          <a:lstStyle/>
          <a:p>
            <a:pPr algn="ctr"/>
            <a:r>
              <a:rPr lang="en-US" sz="5400" dirty="0">
                <a:latin typeface="Georgia" panose="02040502050405020303" pitchFamily="18" charset="0"/>
              </a:rPr>
              <a:t>-Yakama Treaty of June 9, 1855-</a:t>
            </a:r>
          </a:p>
          <a:p>
            <a:endParaRPr lang="en-US" sz="1100" dirty="0">
              <a:latin typeface="Georgia" panose="02040502050405020303" pitchFamily="18" charset="0"/>
            </a:endParaRPr>
          </a:p>
          <a:p>
            <a:endParaRPr lang="en-US" sz="1100" dirty="0">
              <a:latin typeface="Georgia" panose="02040502050405020303" pitchFamily="18" charset="0"/>
            </a:endParaRPr>
          </a:p>
          <a:p>
            <a:endParaRPr lang="en-US" sz="1100" dirty="0">
              <a:latin typeface="Georgia" panose="02040502050405020303" pitchFamily="18" charset="0"/>
            </a:endParaRPr>
          </a:p>
          <a:p>
            <a:endParaRPr lang="en-US" sz="1100" dirty="0">
              <a:latin typeface="Georgia" panose="02040502050405020303" pitchFamily="18" charset="0"/>
            </a:endParaRPr>
          </a:p>
          <a:p>
            <a:endParaRPr lang="en-US" sz="1100" dirty="0">
              <a:latin typeface="Georgia" panose="02040502050405020303" pitchFamily="18" charset="0"/>
            </a:endParaRPr>
          </a:p>
          <a:p>
            <a:endParaRPr lang="en-US" sz="1100" dirty="0">
              <a:latin typeface="Georgia" panose="02040502050405020303" pitchFamily="18" charset="0"/>
            </a:endParaRPr>
          </a:p>
          <a:p>
            <a:endParaRPr lang="en-US" sz="1100" dirty="0">
              <a:latin typeface="Georgia" panose="02040502050405020303" pitchFamily="18" charset="0"/>
            </a:endParaRPr>
          </a:p>
          <a:p>
            <a:endParaRPr lang="en-US" sz="1100" dirty="0">
              <a:latin typeface="Georgia" panose="02040502050405020303" pitchFamily="18" charset="0"/>
            </a:endParaRPr>
          </a:p>
          <a:p>
            <a:endParaRPr lang="en-US" sz="1100" dirty="0">
              <a:latin typeface="Georgia" panose="02040502050405020303" pitchFamily="18" charset="0"/>
            </a:endParaRPr>
          </a:p>
          <a:p>
            <a:endParaRPr lang="en-US" sz="1100" dirty="0">
              <a:latin typeface="Georgia" panose="02040502050405020303" pitchFamily="18" charset="0"/>
            </a:endParaRPr>
          </a:p>
          <a:p>
            <a:endParaRPr lang="en-US" sz="1100" dirty="0">
              <a:latin typeface="Georgia" panose="02040502050405020303" pitchFamily="18" charset="0"/>
            </a:endParaRPr>
          </a:p>
          <a:p>
            <a:pPr algn="ctr"/>
            <a:r>
              <a:rPr lang="en-US" sz="2400" b="1" dirty="0">
                <a:latin typeface="Georgia" panose="02040502050405020303" pitchFamily="18" charset="0"/>
              </a:rPr>
              <a:t>-Article 3-</a:t>
            </a:r>
          </a:p>
          <a:p>
            <a:pPr algn="ctr"/>
            <a:endParaRPr lang="en-US" sz="1050" dirty="0">
              <a:latin typeface="Georgia" panose="02040502050405020303" pitchFamily="18" charset="0"/>
            </a:endParaRPr>
          </a:p>
          <a:p>
            <a:pPr algn="ctr"/>
            <a:r>
              <a:rPr lang="en-US" sz="2800" dirty="0">
                <a:latin typeface="Georgia" panose="02040502050405020303" pitchFamily="18" charset="0"/>
              </a:rPr>
              <a:t>“And provided, that, if necessary for the public convenience, roads may be run through the said reservation; and on the other hand, </a:t>
            </a:r>
            <a:r>
              <a:rPr lang="en-US" sz="2800" b="1" dirty="0">
                <a:latin typeface="Georgia" panose="02040502050405020303" pitchFamily="18" charset="0"/>
              </a:rPr>
              <a:t>the right of way, with free access</a:t>
            </a:r>
            <a:r>
              <a:rPr lang="en-US" sz="2800" dirty="0">
                <a:latin typeface="Georgia" panose="02040502050405020303" pitchFamily="18" charset="0"/>
              </a:rPr>
              <a:t> from the same to the nearest public highway, is secured to them; as also the right, in common with citizens of the United States, </a:t>
            </a:r>
            <a:r>
              <a:rPr lang="en-US" sz="2800" b="1" dirty="0">
                <a:latin typeface="Georgia" panose="02040502050405020303" pitchFamily="18" charset="0"/>
              </a:rPr>
              <a:t>to travel upon all public highways</a:t>
            </a:r>
            <a:r>
              <a:rPr lang="en-US" sz="2800" dirty="0">
                <a:latin typeface="Georgia" panose="02040502050405020303" pitchFamily="18" charset="0"/>
              </a:rPr>
              <a:t>.”</a:t>
            </a:r>
          </a:p>
          <a:p>
            <a:pPr marL="685800" indent="-685800" algn="ctr">
              <a:buFont typeface="Arial" panose="020B0604020202020204" pitchFamily="34" charset="0"/>
              <a:buChar char="•"/>
            </a:pPr>
            <a:endParaRPr lang="en-US" sz="5400" dirty="0">
              <a:latin typeface="Georgia" panose="02040502050405020303" pitchFamily="18" charset="0"/>
            </a:endParaRPr>
          </a:p>
        </p:txBody>
      </p:sp>
      <p:pic>
        <p:nvPicPr>
          <p:cNvPr id="4" name="Picture 3" descr="A picture containing text, map&#10;&#10;Description generated with very high confidence">
            <a:extLst>
              <a:ext uri="{FF2B5EF4-FFF2-40B4-BE49-F238E27FC236}">
                <a16:creationId xmlns:a16="http://schemas.microsoft.com/office/drawing/2014/main" id="{A0EC4B2F-0A8A-466F-9FFB-4A60AAC62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730" y="1459058"/>
            <a:ext cx="1400985" cy="1910010"/>
          </a:xfrm>
          <a:prstGeom prst="rect">
            <a:avLst/>
          </a:prstGeom>
        </p:spPr>
      </p:pic>
      <p:pic>
        <p:nvPicPr>
          <p:cNvPr id="3" name="Picture 2">
            <a:extLst>
              <a:ext uri="{FF2B5EF4-FFF2-40B4-BE49-F238E27FC236}">
                <a16:creationId xmlns:a16="http://schemas.microsoft.com/office/drawing/2014/main" id="{9C430F31-602D-4B1A-8FA8-94FD01A7C8CC}"/>
              </a:ext>
            </a:extLst>
          </p:cNvPr>
          <p:cNvPicPr>
            <a:picLocks noChangeAspect="1"/>
          </p:cNvPicPr>
          <p:nvPr/>
        </p:nvPicPr>
        <p:blipFill>
          <a:blip r:embed="rId3"/>
          <a:stretch>
            <a:fillRect/>
          </a:stretch>
        </p:blipFill>
        <p:spPr>
          <a:xfrm>
            <a:off x="1696268" y="10228"/>
            <a:ext cx="9236240" cy="495343"/>
          </a:xfrm>
          <a:prstGeom prst="rect">
            <a:avLst/>
          </a:prstGeom>
        </p:spPr>
      </p:pic>
    </p:spTree>
    <p:extLst>
      <p:ext uri="{BB962C8B-B14F-4D97-AF65-F5344CB8AC3E}">
        <p14:creationId xmlns:p14="http://schemas.microsoft.com/office/powerpoint/2010/main" val="13397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F87E81D-2A39-426C-8199-73B37FB88442}"/>
              </a:ext>
            </a:extLst>
          </p:cNvPr>
          <p:cNvSpPr txBox="1"/>
          <p:nvPr/>
        </p:nvSpPr>
        <p:spPr>
          <a:xfrm>
            <a:off x="600174" y="625787"/>
            <a:ext cx="11428428" cy="4893647"/>
          </a:xfrm>
          <a:prstGeom prst="rect">
            <a:avLst/>
          </a:prstGeom>
          <a:noFill/>
        </p:spPr>
        <p:txBody>
          <a:bodyPr wrap="square" rtlCol="0">
            <a:spAutoFit/>
          </a:bodyPr>
          <a:lstStyle/>
          <a:p>
            <a:pPr algn="ctr"/>
            <a:r>
              <a:rPr lang="en-US" sz="5400" dirty="0">
                <a:latin typeface="Georgia" panose="02040502050405020303" pitchFamily="18" charset="0"/>
              </a:rPr>
              <a:t>-TREATY RIGHT-</a:t>
            </a:r>
            <a:endParaRPr lang="en-US" sz="3200" dirty="0">
              <a:latin typeface="Georgia" panose="02040502050405020303" pitchFamily="18" charset="0"/>
            </a:endParaRPr>
          </a:p>
          <a:p>
            <a:pPr marL="685800" indent="-685800">
              <a:buFont typeface="Arial" panose="020B0604020202020204" pitchFamily="34" charset="0"/>
              <a:buChar char="•"/>
            </a:pPr>
            <a:endParaRPr lang="en-US" sz="1000" dirty="0">
              <a:latin typeface="Georgia" panose="02040502050405020303" pitchFamily="18" charset="0"/>
            </a:endParaRPr>
          </a:p>
          <a:p>
            <a:pPr marL="685800" indent="-685800">
              <a:buFont typeface="Arial" panose="020B0604020202020204" pitchFamily="34" charset="0"/>
              <a:buChar char="•"/>
            </a:pPr>
            <a:r>
              <a:rPr lang="en-US" sz="2000" dirty="0">
                <a:latin typeface="Georgia" panose="02040502050405020303" pitchFamily="18" charset="0"/>
              </a:rPr>
              <a:t>The Yakama Treaty of 1855 gives Cougar Den the right to travel with free access on all public highways making it a </a:t>
            </a:r>
            <a:r>
              <a:rPr lang="en-US" sz="2800" b="1" dirty="0">
                <a:latin typeface="Georgia" panose="02040502050405020303" pitchFamily="18" charset="0"/>
              </a:rPr>
              <a:t>unique fuel distributor</a:t>
            </a:r>
            <a:r>
              <a:rPr lang="en-US" sz="2800" dirty="0">
                <a:latin typeface="Georgia" panose="02040502050405020303" pitchFamily="18" charset="0"/>
              </a:rPr>
              <a:t> </a:t>
            </a:r>
            <a:r>
              <a:rPr lang="en-US" sz="2400" dirty="0">
                <a:latin typeface="Georgia" panose="02040502050405020303" pitchFamily="18" charset="0"/>
              </a:rPr>
              <a:t>that </a:t>
            </a:r>
            <a:r>
              <a:rPr lang="en-US" sz="2000" dirty="0">
                <a:latin typeface="Georgia" panose="02040502050405020303" pitchFamily="18" charset="0"/>
              </a:rPr>
              <a:t>provides a tax-free product.  </a:t>
            </a:r>
          </a:p>
          <a:p>
            <a:pPr marL="685800" indent="-685800">
              <a:buFont typeface="Arial" panose="020B0604020202020204" pitchFamily="34" charset="0"/>
              <a:buChar char="•"/>
            </a:pPr>
            <a:endParaRPr lang="en-US" sz="2000" dirty="0">
              <a:latin typeface="Georgia" panose="02040502050405020303" pitchFamily="18" charset="0"/>
            </a:endParaRPr>
          </a:p>
          <a:p>
            <a:pPr marL="685800" indent="-685800">
              <a:buFont typeface="Arial" panose="020B0604020202020204" pitchFamily="34" charset="0"/>
              <a:buChar char="•"/>
            </a:pPr>
            <a:r>
              <a:rPr lang="en-US" sz="2000" dirty="0">
                <a:latin typeface="Georgia" panose="02040502050405020303" pitchFamily="18" charset="0"/>
              </a:rPr>
              <a:t>Our delivered product will be</a:t>
            </a:r>
            <a:r>
              <a:rPr lang="en-US" sz="2000" b="1" u="sng" dirty="0">
                <a:latin typeface="Georgia" panose="02040502050405020303" pitchFamily="18" charset="0"/>
              </a:rPr>
              <a:t> free </a:t>
            </a:r>
            <a:r>
              <a:rPr lang="en-US" sz="2000" dirty="0">
                <a:latin typeface="Georgia" panose="02040502050405020303" pitchFamily="18" charset="0"/>
              </a:rPr>
              <a:t>of state fuel excise tax</a:t>
            </a:r>
            <a:r>
              <a:rPr lang="en-US" sz="2000" b="1" dirty="0">
                <a:latin typeface="Georgia" panose="02040502050405020303" pitchFamily="18" charset="0"/>
              </a:rPr>
              <a:t>.</a:t>
            </a:r>
          </a:p>
          <a:p>
            <a:pPr marL="685800" indent="-685800">
              <a:buFont typeface="Arial" panose="020B0604020202020204" pitchFamily="34" charset="0"/>
              <a:buChar char="•"/>
            </a:pPr>
            <a:endParaRPr lang="en-US" sz="2000" dirty="0">
              <a:latin typeface="Georgia" panose="02040502050405020303" pitchFamily="18" charset="0"/>
            </a:endParaRPr>
          </a:p>
          <a:p>
            <a:pPr marL="685800" indent="-685800">
              <a:buFont typeface="Arial" panose="020B0604020202020204" pitchFamily="34" charset="0"/>
              <a:buChar char="•"/>
            </a:pPr>
            <a:r>
              <a:rPr lang="en-US" sz="2000" dirty="0">
                <a:latin typeface="Georgia" panose="02040502050405020303" pitchFamily="18" charset="0"/>
              </a:rPr>
              <a:t>Taxation on tribal territories is</a:t>
            </a:r>
            <a:r>
              <a:rPr lang="en-US" sz="2000" b="1" dirty="0">
                <a:latin typeface="Georgia" panose="02040502050405020303" pitchFamily="18" charset="0"/>
              </a:rPr>
              <a:t> solely </a:t>
            </a:r>
            <a:r>
              <a:rPr lang="en-US" sz="2000" dirty="0">
                <a:latin typeface="Georgia" panose="02040502050405020303" pitchFamily="18" charset="0"/>
              </a:rPr>
              <a:t>for the tribe’s exclusive use and benefit. </a:t>
            </a:r>
          </a:p>
          <a:p>
            <a:pPr marL="685800" indent="-685800">
              <a:buFont typeface="Arial" panose="020B0604020202020204" pitchFamily="34" charset="0"/>
              <a:buChar char="•"/>
            </a:pPr>
            <a:endParaRPr lang="en-US" sz="2000" dirty="0">
              <a:latin typeface="Georgia" panose="02040502050405020303" pitchFamily="18" charset="0"/>
            </a:endParaRPr>
          </a:p>
          <a:p>
            <a:pPr marL="685800" indent="-685800">
              <a:buFont typeface="Arial" panose="020B0604020202020204" pitchFamily="34" charset="0"/>
              <a:buChar char="•"/>
            </a:pPr>
            <a:r>
              <a:rPr lang="en-US" sz="2000" dirty="0">
                <a:latin typeface="Georgia" panose="02040502050405020303" pitchFamily="18" charset="0"/>
              </a:rPr>
              <a:t>The WA State Supreme Court decision allows tribes to keep </a:t>
            </a:r>
            <a:r>
              <a:rPr lang="en-US" sz="2000" b="1" dirty="0">
                <a:latin typeface="Georgia" panose="02040502050405020303" pitchFamily="18" charset="0"/>
              </a:rPr>
              <a:t>100% of its taxed revenue from petroleum sales </a:t>
            </a:r>
            <a:r>
              <a:rPr lang="en-US" sz="2000" dirty="0">
                <a:latin typeface="Georgia" panose="02040502050405020303" pitchFamily="18" charset="0"/>
              </a:rPr>
              <a:t>and the freedom to choose how that revenue is utilized.</a:t>
            </a:r>
          </a:p>
          <a:p>
            <a:pPr marL="685800" indent="-685800">
              <a:buFont typeface="Arial" panose="020B0604020202020204" pitchFamily="34" charset="0"/>
              <a:buChar char="•"/>
            </a:pPr>
            <a:endParaRPr lang="en-US" sz="2000" dirty="0">
              <a:latin typeface="Georgia" panose="02040502050405020303" pitchFamily="18" charset="0"/>
            </a:endParaRPr>
          </a:p>
          <a:p>
            <a:pPr marL="685800" indent="-685800">
              <a:buFont typeface="Arial" panose="020B0604020202020204" pitchFamily="34" charset="0"/>
              <a:buChar char="•"/>
            </a:pPr>
            <a:r>
              <a:rPr lang="en-US" sz="2000" dirty="0">
                <a:latin typeface="Georgia" panose="02040502050405020303" pitchFamily="18" charset="0"/>
              </a:rPr>
              <a:t>Cougar Den utilizes our Elder’s words to enhance </a:t>
            </a:r>
            <a:r>
              <a:rPr lang="en-US" sz="2000" b="1" dirty="0">
                <a:latin typeface="Georgia" panose="02040502050405020303" pitchFamily="18" charset="0"/>
              </a:rPr>
              <a:t>Tribal Sovereignty </a:t>
            </a:r>
            <a:r>
              <a:rPr lang="en-US" sz="2000" dirty="0">
                <a:latin typeface="Georgia" panose="02040502050405020303" pitchFamily="18" charset="0"/>
              </a:rPr>
              <a:t>granted to us in our treaty</a:t>
            </a:r>
            <a:r>
              <a:rPr lang="en-US" sz="2000" b="1" dirty="0">
                <a:latin typeface="Georgia" panose="02040502050405020303" pitchFamily="18" charset="0"/>
              </a:rPr>
              <a:t> </a:t>
            </a:r>
            <a:r>
              <a:rPr lang="en-US" sz="2000" dirty="0">
                <a:latin typeface="Georgia" panose="02040502050405020303" pitchFamily="18" charset="0"/>
              </a:rPr>
              <a:t>in order to </a:t>
            </a:r>
            <a:r>
              <a:rPr lang="en-US" sz="2000" b="1" i="1" dirty="0">
                <a:latin typeface="Georgia" panose="02040502050405020303" pitchFamily="18" charset="0"/>
              </a:rPr>
              <a:t>provide better opportunities </a:t>
            </a:r>
            <a:r>
              <a:rPr lang="en-US" sz="2000" dirty="0">
                <a:latin typeface="Georgia" panose="02040502050405020303" pitchFamily="18" charset="0"/>
              </a:rPr>
              <a:t>to the generations that follow.</a:t>
            </a:r>
          </a:p>
        </p:txBody>
      </p:sp>
      <p:pic>
        <p:nvPicPr>
          <p:cNvPr id="3" name="Picture 2">
            <a:extLst>
              <a:ext uri="{FF2B5EF4-FFF2-40B4-BE49-F238E27FC236}">
                <a16:creationId xmlns:a16="http://schemas.microsoft.com/office/drawing/2014/main" id="{1CD9B9DF-B01E-4C40-A055-6B2A280D6BCA}"/>
              </a:ext>
            </a:extLst>
          </p:cNvPr>
          <p:cNvPicPr>
            <a:picLocks noChangeAspect="1"/>
          </p:cNvPicPr>
          <p:nvPr/>
        </p:nvPicPr>
        <p:blipFill>
          <a:blip r:embed="rId3"/>
          <a:stretch>
            <a:fillRect/>
          </a:stretch>
        </p:blipFill>
        <p:spPr>
          <a:xfrm>
            <a:off x="1477880" y="32852"/>
            <a:ext cx="9236240" cy="495343"/>
          </a:xfrm>
          <a:prstGeom prst="rect">
            <a:avLst/>
          </a:prstGeom>
        </p:spPr>
      </p:pic>
    </p:spTree>
    <p:extLst>
      <p:ext uri="{BB962C8B-B14F-4D97-AF65-F5344CB8AC3E}">
        <p14:creationId xmlns:p14="http://schemas.microsoft.com/office/powerpoint/2010/main" val="397740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F87E81D-2A39-426C-8199-73B37FB88442}"/>
              </a:ext>
            </a:extLst>
          </p:cNvPr>
          <p:cNvSpPr txBox="1"/>
          <p:nvPr/>
        </p:nvSpPr>
        <p:spPr>
          <a:xfrm>
            <a:off x="600174" y="593889"/>
            <a:ext cx="11428428" cy="2092881"/>
          </a:xfrm>
          <a:prstGeom prst="rect">
            <a:avLst/>
          </a:prstGeom>
          <a:noFill/>
        </p:spPr>
        <p:txBody>
          <a:bodyPr wrap="square" rtlCol="0">
            <a:spAutoFit/>
          </a:bodyPr>
          <a:lstStyle/>
          <a:p>
            <a:pPr algn="ctr"/>
            <a:r>
              <a:rPr lang="en-US" sz="5400" dirty="0">
                <a:latin typeface="Georgia" panose="02040502050405020303" pitchFamily="18" charset="0"/>
              </a:rPr>
              <a:t>-THE SUPREME COURT RULING-</a:t>
            </a:r>
            <a:endParaRPr lang="en-US" sz="3200" dirty="0">
              <a:latin typeface="Georgia" panose="02040502050405020303" pitchFamily="18" charset="0"/>
            </a:endParaRPr>
          </a:p>
          <a:p>
            <a:pPr algn="ctr"/>
            <a:endParaRPr lang="en-US" sz="1600" b="1" dirty="0">
              <a:latin typeface="Georgia" panose="02040502050405020303" pitchFamily="18" charset="0"/>
            </a:endParaRPr>
          </a:p>
          <a:p>
            <a:pPr algn="ctr"/>
            <a:r>
              <a:rPr lang="en-US" sz="4800" b="1" dirty="0">
                <a:latin typeface="Georgia" panose="02040502050405020303" pitchFamily="18" charset="0"/>
              </a:rPr>
              <a:t>5 -4   Decision</a:t>
            </a:r>
          </a:p>
          <a:p>
            <a:pPr algn="ctr"/>
            <a:endParaRPr lang="en-US" sz="1000" dirty="0">
              <a:latin typeface="Georgia" panose="02040502050405020303" pitchFamily="18" charset="0"/>
            </a:endParaRPr>
          </a:p>
        </p:txBody>
      </p:sp>
      <p:pic>
        <p:nvPicPr>
          <p:cNvPr id="3" name="Picture 2">
            <a:extLst>
              <a:ext uri="{FF2B5EF4-FFF2-40B4-BE49-F238E27FC236}">
                <a16:creationId xmlns:a16="http://schemas.microsoft.com/office/drawing/2014/main" id="{1CD9B9DF-B01E-4C40-A055-6B2A280D6BCA}"/>
              </a:ext>
            </a:extLst>
          </p:cNvPr>
          <p:cNvPicPr>
            <a:picLocks noChangeAspect="1"/>
          </p:cNvPicPr>
          <p:nvPr/>
        </p:nvPicPr>
        <p:blipFill>
          <a:blip r:embed="rId3"/>
          <a:stretch>
            <a:fillRect/>
          </a:stretch>
        </p:blipFill>
        <p:spPr>
          <a:xfrm>
            <a:off x="1477880" y="32852"/>
            <a:ext cx="9236240" cy="495343"/>
          </a:xfrm>
          <a:prstGeom prst="rect">
            <a:avLst/>
          </a:prstGeom>
        </p:spPr>
      </p:pic>
      <p:sp>
        <p:nvSpPr>
          <p:cNvPr id="5" name="TextBox 4">
            <a:extLst>
              <a:ext uri="{FF2B5EF4-FFF2-40B4-BE49-F238E27FC236}">
                <a16:creationId xmlns:a16="http://schemas.microsoft.com/office/drawing/2014/main" id="{F63342D9-37FF-4406-B1A0-E7BAB61B54C5}"/>
              </a:ext>
            </a:extLst>
          </p:cNvPr>
          <p:cNvSpPr txBox="1"/>
          <p:nvPr/>
        </p:nvSpPr>
        <p:spPr>
          <a:xfrm>
            <a:off x="472584" y="2639387"/>
            <a:ext cx="11428428" cy="4185761"/>
          </a:xfrm>
          <a:prstGeom prst="rect">
            <a:avLst/>
          </a:prstGeom>
          <a:noFill/>
        </p:spPr>
        <p:txBody>
          <a:bodyPr wrap="square" rtlCol="0">
            <a:spAutoFit/>
          </a:bodyPr>
          <a:lstStyle/>
          <a:p>
            <a:pPr marL="685800" indent="-685800">
              <a:buFont typeface="Arial" panose="020B0604020202020204" pitchFamily="34" charset="0"/>
              <a:buChar char="•"/>
            </a:pPr>
            <a:endParaRPr lang="en-US" sz="1000" dirty="0">
              <a:latin typeface="Georgia" panose="02040502050405020303" pitchFamily="18" charset="0"/>
            </a:endParaRPr>
          </a:p>
          <a:p>
            <a:pPr algn="ctr"/>
            <a:r>
              <a:rPr lang="en-US" sz="2800" i="1" dirty="0">
                <a:latin typeface="Georgia" panose="02040502050405020303" pitchFamily="18" charset="0"/>
              </a:rPr>
              <a:t>“Really, this case just tells an old and familiar story.   The state of Washington includes millions of acres that the Yakamas ceded to the United States under significant pressure. In return, the government supplied a handful of modest promises.  The state is now dissatisfied with the consequences of one of those promises.  ...  But today and to its credit, the court holds the parties to the terms of their deal.  It is the least we can do.” </a:t>
            </a:r>
          </a:p>
          <a:p>
            <a:pPr algn="ctr"/>
            <a:endParaRPr lang="en-US" sz="2800" dirty="0">
              <a:latin typeface="Georgia" panose="02040502050405020303" pitchFamily="18" charset="0"/>
            </a:endParaRPr>
          </a:p>
          <a:p>
            <a:pPr algn="ctr"/>
            <a:r>
              <a:rPr lang="en-US" sz="3200" dirty="0">
                <a:latin typeface="Georgia" panose="02040502050405020303" pitchFamily="18" charset="0"/>
              </a:rPr>
              <a:t>- Justice Gorsuch</a:t>
            </a:r>
          </a:p>
        </p:txBody>
      </p:sp>
    </p:spTree>
    <p:extLst>
      <p:ext uri="{BB962C8B-B14F-4D97-AF65-F5344CB8AC3E}">
        <p14:creationId xmlns:p14="http://schemas.microsoft.com/office/powerpoint/2010/main" val="300253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F87E81D-2A39-426C-8199-73B37FB88442}"/>
              </a:ext>
            </a:extLst>
          </p:cNvPr>
          <p:cNvSpPr txBox="1"/>
          <p:nvPr/>
        </p:nvSpPr>
        <p:spPr>
          <a:xfrm>
            <a:off x="600174" y="593889"/>
            <a:ext cx="11428428" cy="1323439"/>
          </a:xfrm>
          <a:prstGeom prst="rect">
            <a:avLst/>
          </a:prstGeom>
          <a:noFill/>
        </p:spPr>
        <p:txBody>
          <a:bodyPr wrap="square" rtlCol="0">
            <a:spAutoFit/>
          </a:bodyPr>
          <a:lstStyle/>
          <a:p>
            <a:pPr algn="ctr"/>
            <a:r>
              <a:rPr lang="en-US" sz="5400" dirty="0">
                <a:latin typeface="Georgia" panose="02040502050405020303" pitchFamily="18" charset="0"/>
              </a:rPr>
              <a:t>-THE RULING-</a:t>
            </a:r>
            <a:endParaRPr lang="en-US" sz="3200" dirty="0">
              <a:latin typeface="Georgia" panose="02040502050405020303" pitchFamily="18" charset="0"/>
            </a:endParaRPr>
          </a:p>
          <a:p>
            <a:pPr algn="ctr"/>
            <a:endParaRPr lang="en-US" sz="1600" b="1" dirty="0">
              <a:latin typeface="Georgia" panose="02040502050405020303" pitchFamily="18" charset="0"/>
            </a:endParaRPr>
          </a:p>
          <a:p>
            <a:pPr algn="ctr"/>
            <a:endParaRPr lang="en-US" sz="1000" dirty="0">
              <a:latin typeface="Georgia" panose="02040502050405020303" pitchFamily="18" charset="0"/>
            </a:endParaRPr>
          </a:p>
        </p:txBody>
      </p:sp>
      <p:pic>
        <p:nvPicPr>
          <p:cNvPr id="3" name="Picture 2">
            <a:extLst>
              <a:ext uri="{FF2B5EF4-FFF2-40B4-BE49-F238E27FC236}">
                <a16:creationId xmlns:a16="http://schemas.microsoft.com/office/drawing/2014/main" id="{1CD9B9DF-B01E-4C40-A055-6B2A280D6BCA}"/>
              </a:ext>
            </a:extLst>
          </p:cNvPr>
          <p:cNvPicPr>
            <a:picLocks noChangeAspect="1"/>
          </p:cNvPicPr>
          <p:nvPr/>
        </p:nvPicPr>
        <p:blipFill>
          <a:blip r:embed="rId3"/>
          <a:stretch>
            <a:fillRect/>
          </a:stretch>
        </p:blipFill>
        <p:spPr>
          <a:xfrm>
            <a:off x="1477880" y="32852"/>
            <a:ext cx="9236240" cy="495343"/>
          </a:xfrm>
          <a:prstGeom prst="rect">
            <a:avLst/>
          </a:prstGeom>
        </p:spPr>
      </p:pic>
      <p:sp>
        <p:nvSpPr>
          <p:cNvPr id="5" name="TextBox 4">
            <a:extLst>
              <a:ext uri="{FF2B5EF4-FFF2-40B4-BE49-F238E27FC236}">
                <a16:creationId xmlns:a16="http://schemas.microsoft.com/office/drawing/2014/main" id="{F63342D9-37FF-4406-B1A0-E7BAB61B54C5}"/>
              </a:ext>
            </a:extLst>
          </p:cNvPr>
          <p:cNvSpPr txBox="1"/>
          <p:nvPr/>
        </p:nvSpPr>
        <p:spPr>
          <a:xfrm>
            <a:off x="254470" y="1733376"/>
            <a:ext cx="11428428" cy="5663089"/>
          </a:xfrm>
          <a:prstGeom prst="rect">
            <a:avLst/>
          </a:prstGeom>
          <a:noFill/>
        </p:spPr>
        <p:txBody>
          <a:bodyPr wrap="square" rtlCol="0">
            <a:spAutoFit/>
          </a:bodyPr>
          <a:lstStyle/>
          <a:p>
            <a:pPr marL="685800" indent="-685800">
              <a:buFont typeface="Arial" panose="020B0604020202020204" pitchFamily="34" charset="0"/>
              <a:buChar char="•"/>
            </a:pPr>
            <a:endParaRPr lang="en-US" sz="1000" dirty="0">
              <a:latin typeface="Georgia" panose="02040502050405020303" pitchFamily="18" charset="0"/>
            </a:endParaRPr>
          </a:p>
          <a:p>
            <a:r>
              <a:rPr lang="en-US" sz="3200" dirty="0">
                <a:latin typeface="Georgia" panose="02040502050405020303" pitchFamily="18" charset="0"/>
              </a:rPr>
              <a:t>The ruling rests upon </a:t>
            </a:r>
            <a:r>
              <a:rPr lang="en-US" sz="3200" b="1" i="1" dirty="0">
                <a:latin typeface="Georgia" panose="02040502050405020303" pitchFamily="18" charset="0"/>
              </a:rPr>
              <a:t>three</a:t>
            </a:r>
            <a:r>
              <a:rPr lang="en-US" sz="3200" dirty="0">
                <a:latin typeface="Georgia" panose="02040502050405020303" pitchFamily="18" charset="0"/>
              </a:rPr>
              <a:t> propositions:</a:t>
            </a:r>
          </a:p>
          <a:p>
            <a:endParaRPr lang="en-US" sz="3200" dirty="0">
              <a:latin typeface="Georgia" panose="02040502050405020303" pitchFamily="18" charset="0"/>
            </a:endParaRPr>
          </a:p>
          <a:p>
            <a:pPr marL="971550" lvl="1" indent="-514350">
              <a:buAutoNum type="arabicPeriod"/>
            </a:pPr>
            <a:r>
              <a:rPr lang="en-US" sz="3200" dirty="0">
                <a:latin typeface="Georgia" panose="02040502050405020303" pitchFamily="18" charset="0"/>
              </a:rPr>
              <a:t>A state law that burdens a treaty-protected right is pre-empted by the treaty.</a:t>
            </a:r>
          </a:p>
          <a:p>
            <a:pPr marL="971550" lvl="1" indent="-514350">
              <a:buAutoNum type="arabicPeriod"/>
            </a:pPr>
            <a:endParaRPr lang="en-US" sz="3200" dirty="0">
              <a:latin typeface="Georgia" panose="02040502050405020303" pitchFamily="18" charset="0"/>
            </a:endParaRPr>
          </a:p>
          <a:p>
            <a:pPr marL="971550" lvl="1" indent="-514350">
              <a:buAutoNum type="arabicPeriod"/>
            </a:pPr>
            <a:r>
              <a:rPr lang="en-US" sz="3200" dirty="0">
                <a:latin typeface="Georgia" panose="02040502050405020303" pitchFamily="18" charset="0"/>
              </a:rPr>
              <a:t>The treaty protects the Yakamas’ right to travel on the public highway with goods for sale.</a:t>
            </a:r>
          </a:p>
          <a:p>
            <a:pPr marL="971550" lvl="1" indent="-514350">
              <a:buAutoNum type="arabicPeriod"/>
            </a:pPr>
            <a:endParaRPr lang="en-US" sz="3200" dirty="0">
              <a:latin typeface="Georgia" panose="02040502050405020303" pitchFamily="18" charset="0"/>
            </a:endParaRPr>
          </a:p>
          <a:p>
            <a:pPr marL="971550" lvl="1" indent="-514350">
              <a:buFont typeface="+mj-lt"/>
              <a:buAutoNum type="arabicPeriod"/>
            </a:pPr>
            <a:r>
              <a:rPr lang="en-US" sz="3200" dirty="0">
                <a:latin typeface="Georgia" panose="02040502050405020303" pitchFamily="18" charset="0"/>
              </a:rPr>
              <a:t>The Washington statute at issue here taxes the Yakamas for traveling with fuel by public highway.</a:t>
            </a:r>
          </a:p>
          <a:p>
            <a:pPr marL="457200" indent="-457200">
              <a:buFont typeface="Arial" panose="020B0604020202020204" pitchFamily="34" charset="0"/>
              <a:buChar char="•"/>
            </a:pPr>
            <a:endParaRPr lang="en-US" sz="3200" dirty="0">
              <a:latin typeface="Georgia" panose="02040502050405020303" pitchFamily="18" charset="0"/>
            </a:endParaRPr>
          </a:p>
        </p:txBody>
      </p:sp>
    </p:spTree>
    <p:extLst>
      <p:ext uri="{BB962C8B-B14F-4D97-AF65-F5344CB8AC3E}">
        <p14:creationId xmlns:p14="http://schemas.microsoft.com/office/powerpoint/2010/main" val="3249254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F87E81D-2A39-426C-8199-73B37FB88442}"/>
              </a:ext>
            </a:extLst>
          </p:cNvPr>
          <p:cNvSpPr txBox="1"/>
          <p:nvPr/>
        </p:nvSpPr>
        <p:spPr>
          <a:xfrm>
            <a:off x="600174" y="625787"/>
            <a:ext cx="11428428" cy="3231654"/>
          </a:xfrm>
          <a:prstGeom prst="rect">
            <a:avLst/>
          </a:prstGeom>
          <a:noFill/>
        </p:spPr>
        <p:txBody>
          <a:bodyPr wrap="square" rtlCol="0">
            <a:spAutoFit/>
          </a:bodyPr>
          <a:lstStyle/>
          <a:p>
            <a:pPr algn="ctr"/>
            <a:r>
              <a:rPr lang="en-US" sz="5400" dirty="0">
                <a:latin typeface="Georgia" panose="02040502050405020303" pitchFamily="18" charset="0"/>
              </a:rPr>
              <a:t>-COUGAR DEN, INC.-</a:t>
            </a:r>
            <a:endParaRPr lang="en-US" sz="3200" dirty="0">
              <a:latin typeface="Georgia" panose="02040502050405020303" pitchFamily="18" charset="0"/>
            </a:endParaRPr>
          </a:p>
          <a:p>
            <a:pPr marL="685800" indent="-685800">
              <a:buFont typeface="Arial" panose="020B0604020202020204" pitchFamily="34" charset="0"/>
              <a:buChar char="•"/>
            </a:pPr>
            <a:endParaRPr lang="en-US" sz="1000" dirty="0">
              <a:latin typeface="Georgia" panose="02040502050405020303" pitchFamily="18" charset="0"/>
            </a:endParaRPr>
          </a:p>
          <a:p>
            <a:pPr marL="685800" indent="-685800">
              <a:buFont typeface="Arial" panose="020B0604020202020204" pitchFamily="34" charset="0"/>
              <a:buChar char="•"/>
            </a:pPr>
            <a:r>
              <a:rPr lang="en-US" sz="2000" dirty="0">
                <a:latin typeface="Georgia" panose="02040502050405020303" pitchFamily="18" charset="0"/>
              </a:rPr>
              <a:t>We provide Indian Country with quality petroleum products, exceptional services, and unique tribal expertise that allow tribal fueling stations to meet their full potential.</a:t>
            </a:r>
          </a:p>
          <a:p>
            <a:pPr marL="685800" indent="-685800">
              <a:buFont typeface="Arial" panose="020B0604020202020204" pitchFamily="34" charset="0"/>
              <a:buChar char="•"/>
            </a:pPr>
            <a:endParaRPr lang="en-US" sz="2000" dirty="0">
              <a:latin typeface="Georgia" panose="02040502050405020303" pitchFamily="18" charset="0"/>
            </a:endParaRPr>
          </a:p>
          <a:p>
            <a:pPr marL="685800" indent="-685800">
              <a:buFont typeface="Arial" panose="020B0604020202020204" pitchFamily="34" charset="0"/>
              <a:buChar char="•"/>
            </a:pPr>
            <a:r>
              <a:rPr lang="en-US" sz="2000" dirty="0">
                <a:latin typeface="Georgia" panose="02040502050405020303" pitchFamily="18" charset="0"/>
              </a:rPr>
              <a:t>Cougar Den, Inc. is a licensed </a:t>
            </a:r>
            <a:r>
              <a:rPr lang="en-US" sz="2000" b="1" dirty="0">
                <a:latin typeface="Georgia" panose="02040502050405020303" pitchFamily="18" charset="0"/>
              </a:rPr>
              <a:t>Yakama Nation Business </a:t>
            </a:r>
            <a:r>
              <a:rPr lang="en-US" sz="2000" dirty="0">
                <a:latin typeface="Georgia" panose="02040502050405020303" pitchFamily="18" charset="0"/>
              </a:rPr>
              <a:t>with over 40 years of knowledge and experience in tribal business.  We distribute wholesale petroleum products exclusively to tribal retail outlets. </a:t>
            </a:r>
          </a:p>
          <a:p>
            <a:endParaRPr lang="en-US" sz="2000" dirty="0">
              <a:latin typeface="Georgia" panose="02040502050405020303" pitchFamily="18" charset="0"/>
            </a:endParaRPr>
          </a:p>
        </p:txBody>
      </p:sp>
      <p:pic>
        <p:nvPicPr>
          <p:cNvPr id="3" name="Picture 2">
            <a:extLst>
              <a:ext uri="{FF2B5EF4-FFF2-40B4-BE49-F238E27FC236}">
                <a16:creationId xmlns:a16="http://schemas.microsoft.com/office/drawing/2014/main" id="{1CD9B9DF-B01E-4C40-A055-6B2A280D6BCA}"/>
              </a:ext>
            </a:extLst>
          </p:cNvPr>
          <p:cNvPicPr>
            <a:picLocks noChangeAspect="1"/>
          </p:cNvPicPr>
          <p:nvPr/>
        </p:nvPicPr>
        <p:blipFill>
          <a:blip r:embed="rId3"/>
          <a:stretch>
            <a:fillRect/>
          </a:stretch>
        </p:blipFill>
        <p:spPr>
          <a:xfrm>
            <a:off x="1477880" y="32852"/>
            <a:ext cx="9236240" cy="495343"/>
          </a:xfrm>
          <a:prstGeom prst="rect">
            <a:avLst/>
          </a:prstGeom>
        </p:spPr>
      </p:pic>
      <p:pic>
        <p:nvPicPr>
          <p:cNvPr id="4" name="Picture 3" descr="A person standing in front of a truck&#10;&#10;Description automatically generated">
            <a:extLst>
              <a:ext uri="{FF2B5EF4-FFF2-40B4-BE49-F238E27FC236}">
                <a16:creationId xmlns:a16="http://schemas.microsoft.com/office/drawing/2014/main" id="{D14F38AB-E6C5-4E9F-9390-5565FF6F0D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14704">
            <a:off x="1338717" y="4054096"/>
            <a:ext cx="3653250" cy="2435714"/>
          </a:xfrm>
          <a:prstGeom prst="rect">
            <a:avLst/>
          </a:prstGeom>
          <a:solidFill>
            <a:srgbClr val="FFFFFF">
              <a:shade val="85000"/>
            </a:srgbClr>
          </a:solidFill>
          <a:ln w="381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0" name="Picture 2" descr="Yakama Tribe | Yakama Reservation, Yakama nation">
            <a:extLst>
              <a:ext uri="{FF2B5EF4-FFF2-40B4-BE49-F238E27FC236}">
                <a16:creationId xmlns:a16="http://schemas.microsoft.com/office/drawing/2014/main" id="{D8BBC62B-A675-4733-96EA-F03F3C6DA6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7061" y="3429000"/>
            <a:ext cx="3102791" cy="334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871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F87E81D-2A39-426C-8199-73B37FB88442}"/>
              </a:ext>
            </a:extLst>
          </p:cNvPr>
          <p:cNvSpPr txBox="1"/>
          <p:nvPr/>
        </p:nvSpPr>
        <p:spPr>
          <a:xfrm>
            <a:off x="600174" y="625787"/>
            <a:ext cx="11428428" cy="2000548"/>
          </a:xfrm>
          <a:prstGeom prst="rect">
            <a:avLst/>
          </a:prstGeom>
          <a:noFill/>
        </p:spPr>
        <p:txBody>
          <a:bodyPr wrap="square" rtlCol="0">
            <a:spAutoFit/>
          </a:bodyPr>
          <a:lstStyle/>
          <a:p>
            <a:pPr algn="ctr"/>
            <a:r>
              <a:rPr lang="en-US" sz="5400" dirty="0">
                <a:latin typeface="Georgia" panose="02040502050405020303" pitchFamily="18" charset="0"/>
              </a:rPr>
              <a:t>-COUGAR DEN, INC.-</a:t>
            </a:r>
            <a:endParaRPr lang="en-US" sz="3200" dirty="0">
              <a:latin typeface="Georgia" panose="02040502050405020303" pitchFamily="18" charset="0"/>
            </a:endParaRPr>
          </a:p>
          <a:p>
            <a:pPr marL="685800" indent="-685800">
              <a:buFont typeface="Arial" panose="020B0604020202020204" pitchFamily="34" charset="0"/>
              <a:buChar char="•"/>
            </a:pPr>
            <a:endParaRPr lang="en-US" sz="1000" dirty="0">
              <a:latin typeface="Georgia" panose="02040502050405020303" pitchFamily="18" charset="0"/>
            </a:endParaRPr>
          </a:p>
          <a:p>
            <a:r>
              <a:rPr lang="en-US" sz="2000" dirty="0">
                <a:latin typeface="Georgia" panose="02040502050405020303" pitchFamily="18" charset="0"/>
              </a:rPr>
              <a:t>Cougar Den is proud to be affiliated with the following organizations and programs committed to community development:</a:t>
            </a:r>
          </a:p>
          <a:p>
            <a:endParaRPr lang="en-US" sz="2000" dirty="0">
              <a:latin typeface="Georgia" panose="02040502050405020303" pitchFamily="18" charset="0"/>
            </a:endParaRPr>
          </a:p>
        </p:txBody>
      </p:sp>
      <p:pic>
        <p:nvPicPr>
          <p:cNvPr id="3" name="Picture 2">
            <a:extLst>
              <a:ext uri="{FF2B5EF4-FFF2-40B4-BE49-F238E27FC236}">
                <a16:creationId xmlns:a16="http://schemas.microsoft.com/office/drawing/2014/main" id="{1CD9B9DF-B01E-4C40-A055-6B2A280D6BCA}"/>
              </a:ext>
            </a:extLst>
          </p:cNvPr>
          <p:cNvPicPr>
            <a:picLocks noChangeAspect="1"/>
          </p:cNvPicPr>
          <p:nvPr/>
        </p:nvPicPr>
        <p:blipFill>
          <a:blip r:embed="rId3"/>
          <a:stretch>
            <a:fillRect/>
          </a:stretch>
        </p:blipFill>
        <p:spPr>
          <a:xfrm>
            <a:off x="1477880" y="32852"/>
            <a:ext cx="9236240" cy="495343"/>
          </a:xfrm>
          <a:prstGeom prst="rect">
            <a:avLst/>
          </a:prstGeom>
        </p:spPr>
      </p:pic>
      <p:pic>
        <p:nvPicPr>
          <p:cNvPr id="7" name="Picture 6">
            <a:extLst>
              <a:ext uri="{FF2B5EF4-FFF2-40B4-BE49-F238E27FC236}">
                <a16:creationId xmlns:a16="http://schemas.microsoft.com/office/drawing/2014/main" id="{4D047332-2392-427D-943A-C231B22EFBAD}"/>
              </a:ext>
            </a:extLst>
          </p:cNvPr>
          <p:cNvPicPr>
            <a:picLocks noChangeAspect="1"/>
          </p:cNvPicPr>
          <p:nvPr/>
        </p:nvPicPr>
        <p:blipFill>
          <a:blip r:embed="rId4"/>
          <a:stretch>
            <a:fillRect/>
          </a:stretch>
        </p:blipFill>
        <p:spPr>
          <a:xfrm>
            <a:off x="394897" y="2678356"/>
            <a:ext cx="2797367" cy="2034972"/>
          </a:xfrm>
          <a:prstGeom prst="rect">
            <a:avLst/>
          </a:prstGeom>
        </p:spPr>
      </p:pic>
      <p:pic>
        <p:nvPicPr>
          <p:cNvPr id="8" name="Picture 7">
            <a:extLst>
              <a:ext uri="{FF2B5EF4-FFF2-40B4-BE49-F238E27FC236}">
                <a16:creationId xmlns:a16="http://schemas.microsoft.com/office/drawing/2014/main" id="{056C2A09-0687-405A-B69C-332C243624BB}"/>
              </a:ext>
            </a:extLst>
          </p:cNvPr>
          <p:cNvPicPr>
            <a:picLocks noChangeAspect="1"/>
          </p:cNvPicPr>
          <p:nvPr/>
        </p:nvPicPr>
        <p:blipFill>
          <a:blip r:embed="rId5"/>
          <a:stretch>
            <a:fillRect/>
          </a:stretch>
        </p:blipFill>
        <p:spPr>
          <a:xfrm>
            <a:off x="394897" y="4969076"/>
            <a:ext cx="2577084" cy="1472620"/>
          </a:xfrm>
          <a:prstGeom prst="rect">
            <a:avLst/>
          </a:prstGeom>
        </p:spPr>
      </p:pic>
      <p:pic>
        <p:nvPicPr>
          <p:cNvPr id="9" name="Picture 2" descr="TCSA Membership Application">
            <a:extLst>
              <a:ext uri="{FF2B5EF4-FFF2-40B4-BE49-F238E27FC236}">
                <a16:creationId xmlns:a16="http://schemas.microsoft.com/office/drawing/2014/main" id="{BADF96FB-50E5-40F0-BEA8-0C3FCF5111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1601" y="2819440"/>
            <a:ext cx="3822274" cy="15910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DCE11A8-3D4E-43EE-825A-7053292AABB0}"/>
              </a:ext>
            </a:extLst>
          </p:cNvPr>
          <p:cNvPicPr>
            <a:picLocks noChangeAspect="1"/>
          </p:cNvPicPr>
          <p:nvPr/>
        </p:nvPicPr>
        <p:blipFill>
          <a:blip r:embed="rId7"/>
          <a:stretch>
            <a:fillRect/>
          </a:stretch>
        </p:blipFill>
        <p:spPr>
          <a:xfrm>
            <a:off x="3729345" y="4661307"/>
            <a:ext cx="3924817" cy="1884730"/>
          </a:xfrm>
          <a:prstGeom prst="rect">
            <a:avLst/>
          </a:prstGeom>
        </p:spPr>
      </p:pic>
      <p:pic>
        <p:nvPicPr>
          <p:cNvPr id="1026" name="Picture 2" descr="Native American Hemp |">
            <a:extLst>
              <a:ext uri="{FF2B5EF4-FFF2-40B4-BE49-F238E27FC236}">
                <a16:creationId xmlns:a16="http://schemas.microsoft.com/office/drawing/2014/main" id="{B5DF3091-9B22-40C1-BC30-1B62F5200C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0795" y="3042123"/>
            <a:ext cx="3822275" cy="13074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erican Indian Chamber of Commerce of Oklahoma - AICCO">
            <a:extLst>
              <a:ext uri="{FF2B5EF4-FFF2-40B4-BE49-F238E27FC236}">
                <a16:creationId xmlns:a16="http://schemas.microsoft.com/office/drawing/2014/main" id="{00EEEFAF-F8A2-4C8C-8884-08D2F00593F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60237"/>
          <a:stretch/>
        </p:blipFill>
        <p:spPr bwMode="auto">
          <a:xfrm>
            <a:off x="7941744" y="4978337"/>
            <a:ext cx="1361647" cy="13026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American Indian Chamber of Commerce of Oklahoma - AICCO">
            <a:extLst>
              <a:ext uri="{FF2B5EF4-FFF2-40B4-BE49-F238E27FC236}">
                <a16:creationId xmlns:a16="http://schemas.microsoft.com/office/drawing/2014/main" id="{4DF43B92-AD6B-4254-B5E0-D698CA7F75A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2948" b="21006"/>
          <a:stretch/>
        </p:blipFill>
        <p:spPr bwMode="auto">
          <a:xfrm>
            <a:off x="9412448" y="4952365"/>
            <a:ext cx="1953694" cy="1028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29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F87E81D-2A39-426C-8199-73B37FB88442}"/>
              </a:ext>
            </a:extLst>
          </p:cNvPr>
          <p:cNvSpPr txBox="1"/>
          <p:nvPr/>
        </p:nvSpPr>
        <p:spPr>
          <a:xfrm>
            <a:off x="600174" y="654362"/>
            <a:ext cx="11428428" cy="923330"/>
          </a:xfrm>
          <a:prstGeom prst="rect">
            <a:avLst/>
          </a:prstGeom>
          <a:noFill/>
        </p:spPr>
        <p:txBody>
          <a:bodyPr wrap="square" rtlCol="0">
            <a:spAutoFit/>
          </a:bodyPr>
          <a:lstStyle/>
          <a:p>
            <a:pPr algn="ctr"/>
            <a:r>
              <a:rPr lang="en-US" sz="5400" dirty="0">
                <a:latin typeface="Georgia" panose="02040502050405020303" pitchFamily="18" charset="0"/>
              </a:rPr>
              <a:t>-Giving Back-</a:t>
            </a:r>
            <a:endParaRPr lang="en-US" sz="3200" dirty="0">
              <a:latin typeface="Georgia" panose="02040502050405020303" pitchFamily="18" charset="0"/>
            </a:endParaRPr>
          </a:p>
        </p:txBody>
      </p:sp>
      <p:pic>
        <p:nvPicPr>
          <p:cNvPr id="3" name="Picture 2">
            <a:extLst>
              <a:ext uri="{FF2B5EF4-FFF2-40B4-BE49-F238E27FC236}">
                <a16:creationId xmlns:a16="http://schemas.microsoft.com/office/drawing/2014/main" id="{1CD9B9DF-B01E-4C40-A055-6B2A280D6BCA}"/>
              </a:ext>
            </a:extLst>
          </p:cNvPr>
          <p:cNvPicPr>
            <a:picLocks noChangeAspect="1"/>
          </p:cNvPicPr>
          <p:nvPr/>
        </p:nvPicPr>
        <p:blipFill>
          <a:blip r:embed="rId3"/>
          <a:stretch>
            <a:fillRect/>
          </a:stretch>
        </p:blipFill>
        <p:spPr>
          <a:xfrm>
            <a:off x="1477880" y="32852"/>
            <a:ext cx="9236240" cy="495343"/>
          </a:xfrm>
          <a:prstGeom prst="rect">
            <a:avLst/>
          </a:prstGeom>
        </p:spPr>
      </p:pic>
      <p:pic>
        <p:nvPicPr>
          <p:cNvPr id="4" name="Picture 3">
            <a:extLst>
              <a:ext uri="{FF2B5EF4-FFF2-40B4-BE49-F238E27FC236}">
                <a16:creationId xmlns:a16="http://schemas.microsoft.com/office/drawing/2014/main" id="{FFB7AFCF-C168-4F36-A7A3-C2D7F5680C90}"/>
              </a:ext>
            </a:extLst>
          </p:cNvPr>
          <p:cNvPicPr>
            <a:picLocks noChangeAspect="1"/>
          </p:cNvPicPr>
          <p:nvPr/>
        </p:nvPicPr>
        <p:blipFill>
          <a:blip r:embed="rId4"/>
          <a:stretch>
            <a:fillRect/>
          </a:stretch>
        </p:blipFill>
        <p:spPr>
          <a:xfrm>
            <a:off x="456109" y="1646709"/>
            <a:ext cx="2825895" cy="2273417"/>
          </a:xfrm>
          <a:prstGeom prst="rect">
            <a:avLst/>
          </a:prstGeom>
        </p:spPr>
      </p:pic>
      <p:pic>
        <p:nvPicPr>
          <p:cNvPr id="6" name="Picture 5">
            <a:extLst>
              <a:ext uri="{FF2B5EF4-FFF2-40B4-BE49-F238E27FC236}">
                <a16:creationId xmlns:a16="http://schemas.microsoft.com/office/drawing/2014/main" id="{21311D4C-0452-48E2-83C6-2C79521AD56D}"/>
              </a:ext>
            </a:extLst>
          </p:cNvPr>
          <p:cNvPicPr>
            <a:picLocks noChangeAspect="1"/>
          </p:cNvPicPr>
          <p:nvPr/>
        </p:nvPicPr>
        <p:blipFill>
          <a:blip r:embed="rId5"/>
          <a:stretch>
            <a:fillRect/>
          </a:stretch>
        </p:blipFill>
        <p:spPr>
          <a:xfrm>
            <a:off x="4500281" y="1646709"/>
            <a:ext cx="2787793" cy="2222614"/>
          </a:xfrm>
          <a:prstGeom prst="rect">
            <a:avLst/>
          </a:prstGeom>
        </p:spPr>
      </p:pic>
      <p:pic>
        <p:nvPicPr>
          <p:cNvPr id="12" name="Picture 11">
            <a:extLst>
              <a:ext uri="{FF2B5EF4-FFF2-40B4-BE49-F238E27FC236}">
                <a16:creationId xmlns:a16="http://schemas.microsoft.com/office/drawing/2014/main" id="{FE72DDD1-A1C3-4683-A540-CA615BE56FC8}"/>
              </a:ext>
            </a:extLst>
          </p:cNvPr>
          <p:cNvPicPr>
            <a:picLocks noChangeAspect="1"/>
          </p:cNvPicPr>
          <p:nvPr/>
        </p:nvPicPr>
        <p:blipFill>
          <a:blip r:embed="rId6"/>
          <a:stretch>
            <a:fillRect/>
          </a:stretch>
        </p:blipFill>
        <p:spPr>
          <a:xfrm>
            <a:off x="8506352" y="1665760"/>
            <a:ext cx="2787793" cy="2254366"/>
          </a:xfrm>
          <a:prstGeom prst="rect">
            <a:avLst/>
          </a:prstGeom>
        </p:spPr>
      </p:pic>
      <p:pic>
        <p:nvPicPr>
          <p:cNvPr id="15" name="Picture 14">
            <a:extLst>
              <a:ext uri="{FF2B5EF4-FFF2-40B4-BE49-F238E27FC236}">
                <a16:creationId xmlns:a16="http://schemas.microsoft.com/office/drawing/2014/main" id="{1CFE45D3-8088-4719-87BD-6276F7A8C1A2}"/>
              </a:ext>
            </a:extLst>
          </p:cNvPr>
          <p:cNvPicPr>
            <a:picLocks noChangeAspect="1"/>
          </p:cNvPicPr>
          <p:nvPr/>
        </p:nvPicPr>
        <p:blipFill>
          <a:blip r:embed="rId7"/>
          <a:stretch>
            <a:fillRect/>
          </a:stretch>
        </p:blipFill>
        <p:spPr>
          <a:xfrm>
            <a:off x="500561" y="4160570"/>
            <a:ext cx="2781443" cy="2228965"/>
          </a:xfrm>
          <a:prstGeom prst="rect">
            <a:avLst/>
          </a:prstGeom>
        </p:spPr>
      </p:pic>
      <p:pic>
        <p:nvPicPr>
          <p:cNvPr id="17" name="Picture 16">
            <a:extLst>
              <a:ext uri="{FF2B5EF4-FFF2-40B4-BE49-F238E27FC236}">
                <a16:creationId xmlns:a16="http://schemas.microsoft.com/office/drawing/2014/main" id="{42BB5701-7225-47F3-886C-FF296207BF01}"/>
              </a:ext>
            </a:extLst>
          </p:cNvPr>
          <p:cNvPicPr>
            <a:picLocks noChangeAspect="1"/>
          </p:cNvPicPr>
          <p:nvPr/>
        </p:nvPicPr>
        <p:blipFill>
          <a:blip r:embed="rId8"/>
          <a:stretch>
            <a:fillRect/>
          </a:stretch>
        </p:blipFill>
        <p:spPr>
          <a:xfrm>
            <a:off x="4500281" y="4164304"/>
            <a:ext cx="2800494" cy="2235315"/>
          </a:xfrm>
          <a:prstGeom prst="rect">
            <a:avLst/>
          </a:prstGeom>
        </p:spPr>
      </p:pic>
      <p:pic>
        <p:nvPicPr>
          <p:cNvPr id="19" name="Picture 18">
            <a:extLst>
              <a:ext uri="{FF2B5EF4-FFF2-40B4-BE49-F238E27FC236}">
                <a16:creationId xmlns:a16="http://schemas.microsoft.com/office/drawing/2014/main" id="{8D2457F7-3163-489D-B47C-ED999213E62F}"/>
              </a:ext>
            </a:extLst>
          </p:cNvPr>
          <p:cNvPicPr>
            <a:picLocks noChangeAspect="1"/>
          </p:cNvPicPr>
          <p:nvPr/>
        </p:nvPicPr>
        <p:blipFill>
          <a:blip r:embed="rId9"/>
          <a:stretch>
            <a:fillRect/>
          </a:stretch>
        </p:blipFill>
        <p:spPr>
          <a:xfrm>
            <a:off x="8493650" y="4261812"/>
            <a:ext cx="2813195" cy="2216264"/>
          </a:xfrm>
          <a:prstGeom prst="rect">
            <a:avLst/>
          </a:prstGeom>
        </p:spPr>
      </p:pic>
    </p:spTree>
    <p:extLst>
      <p:ext uri="{BB962C8B-B14F-4D97-AF65-F5344CB8AC3E}">
        <p14:creationId xmlns:p14="http://schemas.microsoft.com/office/powerpoint/2010/main" val="1474571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F87E81D-2A39-426C-8199-73B37FB88442}"/>
              </a:ext>
            </a:extLst>
          </p:cNvPr>
          <p:cNvSpPr txBox="1"/>
          <p:nvPr/>
        </p:nvSpPr>
        <p:spPr>
          <a:xfrm>
            <a:off x="499621" y="593889"/>
            <a:ext cx="11528981" cy="3231654"/>
          </a:xfrm>
          <a:prstGeom prst="rect">
            <a:avLst/>
          </a:prstGeom>
          <a:noFill/>
        </p:spPr>
        <p:txBody>
          <a:bodyPr wrap="square" rtlCol="0">
            <a:spAutoFit/>
          </a:bodyPr>
          <a:lstStyle/>
          <a:p>
            <a:pPr algn="ctr"/>
            <a:r>
              <a:rPr lang="en-US" sz="5400" dirty="0">
                <a:latin typeface="Georgia" panose="02040502050405020303" pitchFamily="18" charset="0"/>
              </a:rPr>
              <a:t>-TRUSTED DISTRIBUTOR-</a:t>
            </a:r>
            <a:endParaRPr lang="en-US" sz="2400" b="1" dirty="0">
              <a:latin typeface="Georgia" panose="02040502050405020303" pitchFamily="18" charset="0"/>
            </a:endParaRPr>
          </a:p>
          <a:p>
            <a:pPr algn="ctr"/>
            <a:r>
              <a:rPr lang="en-US" sz="2400" b="1" dirty="0">
                <a:latin typeface="Georgia" panose="02040502050405020303" pitchFamily="18" charset="0"/>
              </a:rPr>
              <a:t>State Fuel Supplier/Distributor Licenses</a:t>
            </a:r>
          </a:p>
          <a:p>
            <a:endParaRPr lang="en-US" sz="4000" dirty="0">
              <a:latin typeface="Georgia" panose="02040502050405020303" pitchFamily="18" charset="0"/>
            </a:endParaRPr>
          </a:p>
          <a:p>
            <a:pPr marL="685800" indent="-685800">
              <a:buFont typeface="Arial" panose="020B0604020202020204" pitchFamily="34" charset="0"/>
              <a:buChar char="•"/>
            </a:pPr>
            <a:endParaRPr lang="en-US" sz="3200" dirty="0">
              <a:solidFill>
                <a:srgbClr val="FF0000"/>
              </a:solidFill>
              <a:latin typeface="Georgia" panose="02040502050405020303" pitchFamily="18" charset="0"/>
            </a:endParaRPr>
          </a:p>
          <a:p>
            <a:pPr marL="685800" indent="-685800" algn="ctr">
              <a:buFont typeface="Arial" panose="020B0604020202020204" pitchFamily="34" charset="0"/>
              <a:buChar char="•"/>
            </a:pPr>
            <a:endParaRPr lang="en-US" sz="5400" dirty="0">
              <a:latin typeface="Georgia" panose="02040502050405020303" pitchFamily="18" charset="0"/>
            </a:endParaRPr>
          </a:p>
        </p:txBody>
      </p:sp>
      <p:pic>
        <p:nvPicPr>
          <p:cNvPr id="12" name="Picture 11">
            <a:extLst>
              <a:ext uri="{FF2B5EF4-FFF2-40B4-BE49-F238E27FC236}">
                <a16:creationId xmlns:a16="http://schemas.microsoft.com/office/drawing/2014/main" id="{5546234F-C218-422D-BE77-96E4707552D6}"/>
              </a:ext>
            </a:extLst>
          </p:cNvPr>
          <p:cNvPicPr>
            <a:picLocks noChangeAspect="1"/>
          </p:cNvPicPr>
          <p:nvPr/>
        </p:nvPicPr>
        <p:blipFill>
          <a:blip r:embed="rId2"/>
          <a:stretch>
            <a:fillRect/>
          </a:stretch>
        </p:blipFill>
        <p:spPr>
          <a:xfrm>
            <a:off x="1605470" y="83967"/>
            <a:ext cx="9236240" cy="495343"/>
          </a:xfrm>
          <a:prstGeom prst="rect">
            <a:avLst/>
          </a:prstGeom>
        </p:spPr>
      </p:pic>
      <p:pic>
        <p:nvPicPr>
          <p:cNvPr id="5" name="Picture 4">
            <a:extLst>
              <a:ext uri="{FF2B5EF4-FFF2-40B4-BE49-F238E27FC236}">
                <a16:creationId xmlns:a16="http://schemas.microsoft.com/office/drawing/2014/main" id="{4B05EFC1-73A9-4C08-810E-BFCA75F47FDB}"/>
              </a:ext>
            </a:extLst>
          </p:cNvPr>
          <p:cNvPicPr>
            <a:picLocks noChangeAspect="1"/>
          </p:cNvPicPr>
          <p:nvPr/>
        </p:nvPicPr>
        <p:blipFill>
          <a:blip r:embed="rId3"/>
          <a:stretch>
            <a:fillRect/>
          </a:stretch>
        </p:blipFill>
        <p:spPr>
          <a:xfrm>
            <a:off x="7621476" y="2759040"/>
            <a:ext cx="4407126" cy="1339919"/>
          </a:xfrm>
          <a:prstGeom prst="rect">
            <a:avLst/>
          </a:prstGeom>
        </p:spPr>
      </p:pic>
      <p:pic>
        <p:nvPicPr>
          <p:cNvPr id="2" name="Picture 1">
            <a:extLst>
              <a:ext uri="{FF2B5EF4-FFF2-40B4-BE49-F238E27FC236}">
                <a16:creationId xmlns:a16="http://schemas.microsoft.com/office/drawing/2014/main" id="{97334AE9-D88C-11BB-A98F-47371CB5D253}"/>
              </a:ext>
            </a:extLst>
          </p:cNvPr>
          <p:cNvPicPr>
            <a:picLocks noChangeAspect="1"/>
          </p:cNvPicPr>
          <p:nvPr/>
        </p:nvPicPr>
        <p:blipFill>
          <a:blip r:embed="rId4"/>
          <a:stretch>
            <a:fillRect/>
          </a:stretch>
        </p:blipFill>
        <p:spPr>
          <a:xfrm>
            <a:off x="7520144" y="4236666"/>
            <a:ext cx="2572314" cy="1339919"/>
          </a:xfrm>
          <a:prstGeom prst="rect">
            <a:avLst/>
          </a:prstGeom>
        </p:spPr>
      </p:pic>
      <p:pic>
        <p:nvPicPr>
          <p:cNvPr id="4" name="Picture 3">
            <a:extLst>
              <a:ext uri="{FF2B5EF4-FFF2-40B4-BE49-F238E27FC236}">
                <a16:creationId xmlns:a16="http://schemas.microsoft.com/office/drawing/2014/main" id="{58BF9D8E-CC83-6484-8406-909966203B8F}"/>
              </a:ext>
            </a:extLst>
          </p:cNvPr>
          <p:cNvPicPr>
            <a:picLocks noChangeAspect="1"/>
          </p:cNvPicPr>
          <p:nvPr/>
        </p:nvPicPr>
        <p:blipFill>
          <a:blip r:embed="rId5"/>
          <a:stretch>
            <a:fillRect/>
          </a:stretch>
        </p:blipFill>
        <p:spPr>
          <a:xfrm>
            <a:off x="9825039" y="4098959"/>
            <a:ext cx="1615333" cy="1615333"/>
          </a:xfrm>
          <a:prstGeom prst="rect">
            <a:avLst/>
          </a:prstGeom>
        </p:spPr>
      </p:pic>
      <p:pic>
        <p:nvPicPr>
          <p:cNvPr id="7" name="Picture 6">
            <a:extLst>
              <a:ext uri="{FF2B5EF4-FFF2-40B4-BE49-F238E27FC236}">
                <a16:creationId xmlns:a16="http://schemas.microsoft.com/office/drawing/2014/main" id="{7B3FD152-5EB1-DC28-FBAB-932412F9EE98}"/>
              </a:ext>
            </a:extLst>
          </p:cNvPr>
          <p:cNvPicPr>
            <a:picLocks noChangeAspect="1"/>
          </p:cNvPicPr>
          <p:nvPr/>
        </p:nvPicPr>
        <p:blipFill>
          <a:blip r:embed="rId6"/>
          <a:stretch>
            <a:fillRect/>
          </a:stretch>
        </p:blipFill>
        <p:spPr>
          <a:xfrm>
            <a:off x="7913" y="1938610"/>
            <a:ext cx="7370349" cy="4913566"/>
          </a:xfrm>
          <a:prstGeom prst="rect">
            <a:avLst/>
          </a:prstGeom>
        </p:spPr>
      </p:pic>
    </p:spTree>
    <p:extLst>
      <p:ext uri="{BB962C8B-B14F-4D97-AF65-F5344CB8AC3E}">
        <p14:creationId xmlns:p14="http://schemas.microsoft.com/office/powerpoint/2010/main" val="1166428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3283</TotalTime>
  <Words>802</Words>
  <Application>Microsoft Office PowerPoint</Application>
  <PresentationFormat>Widescreen</PresentationFormat>
  <Paragraphs>137</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Curtis</dc:creator>
  <cp:lastModifiedBy>Fernando Lemus</cp:lastModifiedBy>
  <cp:revision>131</cp:revision>
  <cp:lastPrinted>2023-06-26T23:26:30Z</cp:lastPrinted>
  <dcterms:created xsi:type="dcterms:W3CDTF">2017-06-12T03:44:56Z</dcterms:created>
  <dcterms:modified xsi:type="dcterms:W3CDTF">2024-12-06T19:29:42Z</dcterms:modified>
</cp:coreProperties>
</file>