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1" r:id="rId7"/>
    <p:sldId id="259" r:id="rId8"/>
    <p:sldId id="260" r:id="rId9"/>
    <p:sldId id="263" r:id="rId10"/>
    <p:sldId id="262" r:id="rId11"/>
    <p:sldId id="258" r:id="rId12"/>
    <p:sldId id="264" r:id="rId13"/>
    <p:sldId id="265" r:id="rId14"/>
  </p:sldIdLst>
  <p:sldSz cx="18288000" cy="10287000"/>
  <p:notesSz cx="6858000" cy="9144000"/>
  <p:embeddedFontLst>
    <p:embeddedFont>
      <p:font typeface="Futura 1" panose="020B0604020202020204"/>
      <p:regular r:id="rId15"/>
    </p:embeddedFont>
    <p:embeddedFont>
      <p:font typeface="Futura 2" panose="020B0604020202020204" charset="0"/>
      <p:regular r:id="rId16"/>
    </p:embeddedFont>
    <p:embeddedFont>
      <p:font typeface="Futura 2 Bold" panose="020B0604020202020204" charset="0"/>
      <p:regular r:id="rId17"/>
    </p:embeddedFont>
    <p:embeddedFont>
      <p:font typeface="Futura-Bold" panose="020B0604020202020204" charset="2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Extra-Bold" panose="020B0604020202020204" charset="0"/>
      <p:regular r:id="rId23"/>
    </p:embeddedFont>
    <p:embeddedFont>
      <p:font typeface="Montserrat Extra-Bold Italics" panose="020B0604020202020204" charset="0"/>
      <p:regular r:id="rId24"/>
    </p:embeddedFont>
    <p:embeddedFont>
      <p:font typeface="Montserrat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82445-C240-A2B4-5A79-76951848AF11}" v="6" dt="2025-01-23T17:20:15.605"/>
    <p1510:client id="{4C6F5480-D428-4D44-6705-B4664A9042FA}" v="2" dt="2025-01-23T16:15:06.327"/>
    <p1510:client id="{74400DA5-28B0-431C-89C8-3B55C932A64E}" v="92" dt="2025-01-24T19:31:51.578"/>
    <p1510:client id="{A13C06D4-FF07-8A73-9B21-B9294CC770BD}" v="59" dt="2025-01-23T15:39:15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12" Type="http://schemas.openxmlformats.org/officeDocument/2006/relationships/hyperlink" Target="tel:+1-480-545-129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caied.org/what-we-do/policy-advocac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031" b="-390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7020778">
            <a:off x="-4118171" y="311866"/>
            <a:ext cx="16230600" cy="10441156"/>
          </a:xfrm>
          <a:prstGeom prst="rect">
            <a:avLst/>
          </a:prstGeom>
          <a:solidFill>
            <a:srgbClr val="1B4299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7020778">
            <a:off x="-5303542" y="632750"/>
            <a:ext cx="16230600" cy="10441156"/>
          </a:xfrm>
          <a:prstGeom prst="rect">
            <a:avLst/>
          </a:prstGeom>
          <a:solidFill>
            <a:srgbClr val="053866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17277" y="4780781"/>
            <a:ext cx="9401020" cy="4477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4"/>
              </a:lnSpc>
            </a:pPr>
            <a:r>
              <a:rPr lang="en-US" sz="6700">
                <a:solidFill>
                  <a:srgbClr val="FFFFFF"/>
                </a:solidFill>
                <a:latin typeface="Futura-Bold"/>
                <a:ea typeface="Futura-Bold"/>
                <a:cs typeface="Futura-Bold"/>
                <a:sym typeface="Futura-Bold"/>
              </a:rPr>
              <a:t>THE NATIONAL</a:t>
            </a:r>
          </a:p>
          <a:p>
            <a:pPr algn="l">
              <a:lnSpc>
                <a:spcPts val="6834"/>
              </a:lnSpc>
            </a:pPr>
            <a:r>
              <a:rPr lang="en-US" sz="6700">
                <a:solidFill>
                  <a:srgbClr val="FFFFFF"/>
                </a:solidFill>
                <a:latin typeface="Futura-Bold"/>
                <a:ea typeface="Futura-Bold"/>
                <a:cs typeface="Futura-Bold"/>
                <a:sym typeface="Futura-Bold"/>
              </a:rPr>
              <a:t>CENTER FOR AMERICAN INDIAN ENTERPRISE DEVELOPMENT  </a:t>
            </a:r>
          </a:p>
        </p:txBody>
      </p:sp>
      <p:sp>
        <p:nvSpPr>
          <p:cNvPr id="6" name="Freeform 6"/>
          <p:cNvSpPr/>
          <p:nvPr/>
        </p:nvSpPr>
        <p:spPr>
          <a:xfrm>
            <a:off x="1085844" y="88119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6"/>
                </a:lnTo>
                <a:lnTo>
                  <a:pt x="0" y="295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476242" y="895680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1247104" y="3231187"/>
            <a:ext cx="524423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2298994" y="9799996"/>
            <a:ext cx="900577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-3516288" y="3907926"/>
            <a:ext cx="572018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3066191" y="2823187"/>
            <a:ext cx="930938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628699" y="2392260"/>
            <a:ext cx="129153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762072" y="738575"/>
            <a:ext cx="6681602" cy="6681602"/>
          </a:xfrm>
          <a:custGeom>
            <a:avLst/>
            <a:gdLst/>
            <a:ahLst/>
            <a:cxnLst/>
            <a:rect l="l" t="t" r="r" b="b"/>
            <a:pathLst>
              <a:path w="6681602" h="6681602">
                <a:moveTo>
                  <a:pt x="0" y="0"/>
                </a:moveTo>
                <a:lnTo>
                  <a:pt x="6681602" y="0"/>
                </a:lnTo>
                <a:lnTo>
                  <a:pt x="6681602" y="6681602"/>
                </a:lnTo>
                <a:lnTo>
                  <a:pt x="0" y="6681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83237" y="4465219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476242" y="895680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494137" y="698454"/>
            <a:ext cx="2556816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5" y="0"/>
                </a:lnTo>
                <a:lnTo>
                  <a:pt x="2556815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79461" y="9578419"/>
            <a:ext cx="2556816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6" y="0"/>
                </a:lnTo>
                <a:lnTo>
                  <a:pt x="2556816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028700" y="8302951"/>
            <a:ext cx="16230600" cy="1695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028700" y="1814529"/>
            <a:ext cx="16230600" cy="16951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303495" y="5431350"/>
            <a:ext cx="631624" cy="631624"/>
          </a:xfrm>
          <a:custGeom>
            <a:avLst/>
            <a:gdLst/>
            <a:ahLst/>
            <a:cxnLst/>
            <a:rect l="l" t="t" r="r" b="b"/>
            <a:pathLst>
              <a:path w="631624" h="631624">
                <a:moveTo>
                  <a:pt x="0" y="0"/>
                </a:moveTo>
                <a:lnTo>
                  <a:pt x="631624" y="0"/>
                </a:lnTo>
                <a:lnTo>
                  <a:pt x="631624" y="631624"/>
                </a:lnTo>
                <a:lnTo>
                  <a:pt x="0" y="6316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359267" y="6411977"/>
            <a:ext cx="698484" cy="710760"/>
          </a:xfrm>
          <a:custGeom>
            <a:avLst/>
            <a:gdLst/>
            <a:ahLst/>
            <a:cxnLst/>
            <a:rect l="l" t="t" r="r" b="b"/>
            <a:pathLst>
              <a:path w="698484" h="710760">
                <a:moveTo>
                  <a:pt x="0" y="0"/>
                </a:moveTo>
                <a:lnTo>
                  <a:pt x="698484" y="0"/>
                </a:lnTo>
                <a:lnTo>
                  <a:pt x="698484" y="710760"/>
                </a:lnTo>
                <a:lnTo>
                  <a:pt x="0" y="7107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307387" y="4330067"/>
            <a:ext cx="662375" cy="626773"/>
          </a:xfrm>
          <a:custGeom>
            <a:avLst/>
            <a:gdLst/>
            <a:ahLst/>
            <a:cxnLst/>
            <a:rect l="l" t="t" r="r" b="b"/>
            <a:pathLst>
              <a:path w="662375" h="626773">
                <a:moveTo>
                  <a:pt x="0" y="0"/>
                </a:moveTo>
                <a:lnTo>
                  <a:pt x="662375" y="0"/>
                </a:lnTo>
                <a:lnTo>
                  <a:pt x="662375" y="626773"/>
                </a:lnTo>
                <a:lnTo>
                  <a:pt x="0" y="6267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2926758"/>
            <a:ext cx="7727311" cy="391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98"/>
              </a:lnSpc>
            </a:pPr>
            <a:r>
              <a:rPr lang="en-US" sz="16194" spc="-955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THANK YOU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6918282"/>
            <a:ext cx="5015153" cy="8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700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We look forward to working with you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03495" y="3040438"/>
            <a:ext cx="210766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0"/>
              </a:lnSpc>
            </a:pPr>
            <a:r>
              <a:rPr lang="en-US" sz="2700" i="1">
                <a:solidFill>
                  <a:srgbClr val="FFFFFF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OFFICE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19617" y="5313774"/>
            <a:ext cx="2815795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4"/>
              </a:lnSpc>
            </a:pPr>
            <a:r>
              <a:rPr lang="en-US" sz="2499" u="sng" spc="4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12" tooltip="tel:+1-480-545-1298"/>
              </a:rPr>
              <a:t>888-962-2433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19617" y="6333969"/>
            <a:ext cx="4939683" cy="61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4"/>
              </a:lnSpc>
            </a:pPr>
            <a:r>
              <a:rPr lang="en-US" sz="2499" spc="4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www.ncaied.org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49683" y="4391041"/>
            <a:ext cx="4939683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4"/>
              </a:lnSpc>
            </a:pPr>
            <a:r>
              <a:rPr lang="en-US" sz="2499" spc="4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953 E Juanita Ave., Mesa, AZ 85296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031" b="-390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19200" y="3467100"/>
            <a:ext cx="16350948" cy="2283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3"/>
              </a:lnSpc>
            </a:pPr>
            <a:r>
              <a:rPr lang="en-US" sz="4395" b="1">
                <a:solidFill>
                  <a:srgbClr val="1B4299"/>
                </a:solidFill>
                <a:latin typeface="Futura 1"/>
                <a:ea typeface="Futura 1"/>
                <a:cs typeface="Futura 1"/>
                <a:sym typeface="Futura 1"/>
              </a:rPr>
              <a:t>Indian Country’s Economic Policy Priorities for the Trump Administration and 119th Congress</a:t>
            </a:r>
            <a:endParaRPr lang="en-US" sz="4395">
              <a:solidFill>
                <a:srgbClr val="1B4299"/>
              </a:solidFill>
              <a:latin typeface="Futura 1"/>
              <a:ea typeface="Futura 1"/>
              <a:cs typeface="Futura 1"/>
              <a:sym typeface="Futura 1"/>
            </a:endParaRPr>
          </a:p>
          <a:p>
            <a:pPr algn="ctr">
              <a:lnSpc>
                <a:spcPts val="6153"/>
              </a:lnSpc>
            </a:pPr>
            <a:r>
              <a:rPr lang="en-US" sz="3200" i="1">
                <a:solidFill>
                  <a:srgbClr val="1B4299"/>
                </a:solidFill>
                <a:latin typeface="Futura 1"/>
                <a:ea typeface="Futura 1"/>
                <a:cs typeface="Futura 1"/>
                <a:sym typeface="Futura 1"/>
              </a:rPr>
              <a:t>Speaking with a united voice on economic policy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031" b="-390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9536" y="2628900"/>
            <a:ext cx="16948928" cy="531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6430" lvl="1" indent="-323215" algn="l">
              <a:lnSpc>
                <a:spcPts val="4193"/>
              </a:lnSpc>
              <a:buFont typeface="Arial"/>
              <a:buChar char="•"/>
            </a:pPr>
            <a:r>
              <a:rPr lang="en-US" sz="29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Goal</a:t>
            </a:r>
            <a:r>
              <a:rPr lang="en-US" sz="29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Eliminate the “essential government function” test for tribal government tax-exempt bonds to ensure parity with state and local governments – a longstanding priority for ATNI, NCAI, and others.</a:t>
            </a:r>
            <a:endParaRPr lang="en-US" sz="29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646430" lvl="1" indent="-323215" algn="l">
              <a:lnSpc>
                <a:spcPts val="4193"/>
              </a:lnSpc>
              <a:buFont typeface="Arial"/>
              <a:buChar char="•"/>
            </a:pPr>
            <a:r>
              <a:rPr lang="en-US" sz="29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Current Issue</a:t>
            </a:r>
            <a:r>
              <a:rPr lang="en-US" sz="29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IRS does not recognize economic development by Tribal Nations as a governmental function, limiting access to tax-exempt bonds for infrastructure, business, and job development on tribal lands – when state and local governments have such authority.</a:t>
            </a:r>
            <a:endParaRPr lang="en-US" sz="29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646430" lvl="1" indent="-323215" algn="l">
              <a:lnSpc>
                <a:spcPts val="4193"/>
              </a:lnSpc>
              <a:buFont typeface="Arial"/>
              <a:buChar char="•"/>
            </a:pPr>
            <a:r>
              <a:rPr lang="en-US" sz="29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Proposed Change</a:t>
            </a:r>
            <a:r>
              <a:rPr lang="en-US" sz="29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Remove the “essential government function” requirement, allowing Tribal Nations to access tax-exempt bonds for development projects.</a:t>
            </a:r>
            <a:endParaRPr lang="en-US" sz="29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646430" lvl="1" indent="-323215" algn="l">
              <a:lnSpc>
                <a:spcPts val="4193"/>
              </a:lnSpc>
              <a:buFont typeface="Arial"/>
              <a:buChar char="•"/>
            </a:pPr>
            <a:r>
              <a:rPr lang="en-US" sz="29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Outcome</a:t>
            </a:r>
            <a:r>
              <a:rPr lang="en-US" sz="29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Restoring parity will accelerate economic growth, diversify and strengthen tribal economies, and provide spillover benefits to non-tribal citizens in surrounding areas. </a:t>
            </a:r>
            <a:endParaRPr lang="en-US" sz="29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5400" y="484342"/>
            <a:ext cx="15011399" cy="1072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73"/>
              </a:lnSpc>
            </a:pPr>
            <a:r>
              <a:rPr lang="en-US" sz="6481">
                <a:solidFill>
                  <a:srgbClr val="1B4299"/>
                </a:solidFill>
                <a:latin typeface="Futura-Bold"/>
                <a:ea typeface="Futura-Bold"/>
                <a:cs typeface="Futura-Bold"/>
                <a:sym typeface="Futura-Bold"/>
              </a:rPr>
              <a:t>CONGRESS: TAX-EXEMPT BONDS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031" b="-390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9536" y="2691019"/>
            <a:ext cx="16948928" cy="627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933" lvl="1" indent="-344967" algn="l">
              <a:lnSpc>
                <a:spcPts val="4473"/>
              </a:lnSpc>
              <a:buFont typeface="Arial"/>
              <a:buChar char="•"/>
            </a:pPr>
            <a:r>
              <a:rPr lang="en-US" sz="3195" b="1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Goal</a:t>
            </a:r>
            <a:r>
              <a:rPr lang="en-US" sz="3195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Modernize Licensed Indian Traders Regulations to protect tribal governments from dual taxation </a:t>
            </a:r>
            <a:r>
              <a:rPr lang="en-US" sz="3195" i="1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and</a:t>
            </a:r>
            <a:r>
              <a:rPr lang="en-US" sz="3195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 promote economic development, an issue on which ATNI has advocated for years.</a:t>
            </a:r>
          </a:p>
          <a:p>
            <a:pPr marL="689933" lvl="1" indent="-344967" algn="l">
              <a:lnSpc>
                <a:spcPts val="4473"/>
              </a:lnSpc>
              <a:buFont typeface="Arial"/>
              <a:buChar char="•"/>
            </a:pPr>
            <a:r>
              <a:rPr lang="en-US" sz="3195" b="1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Current Challenge</a:t>
            </a:r>
            <a:r>
              <a:rPr lang="en-US" sz="3195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Regulations have not been updated in over 60 years, creating an overly complex taxation system that hinders tribal economic diversification.</a:t>
            </a:r>
          </a:p>
          <a:p>
            <a:pPr marL="689933" lvl="1" indent="-344967" algn="l">
              <a:lnSpc>
                <a:spcPts val="4473"/>
              </a:lnSpc>
              <a:buFont typeface="Arial"/>
              <a:buChar char="•"/>
            </a:pPr>
            <a:r>
              <a:rPr lang="en-US" sz="3195" b="1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Key Objectives</a:t>
            </a:r>
            <a:r>
              <a:rPr lang="en-US" sz="3195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</a:t>
            </a:r>
          </a:p>
          <a:p>
            <a:pPr algn="l">
              <a:lnSpc>
                <a:spcPts val="4473"/>
              </a:lnSpc>
            </a:pPr>
            <a:r>
              <a:rPr lang="en-US" sz="3195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          -Pre-empt state taxation of Indian commerce.</a:t>
            </a:r>
          </a:p>
          <a:p>
            <a:pPr algn="l">
              <a:lnSpc>
                <a:spcPts val="4473"/>
              </a:lnSpc>
            </a:pPr>
            <a:r>
              <a:rPr lang="en-US" sz="3195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          -Protect tribal assets from state administrative overreach.</a:t>
            </a:r>
          </a:p>
          <a:p>
            <a:pPr algn="l">
              <a:lnSpc>
                <a:spcPts val="4473"/>
              </a:lnSpc>
            </a:pPr>
            <a:r>
              <a:rPr lang="en-US" sz="3195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          -Affirm tribal taxation authority over Indian commerce.</a:t>
            </a:r>
          </a:p>
          <a:p>
            <a:pPr marL="689933" lvl="1" indent="-344967" algn="l">
              <a:lnSpc>
                <a:spcPts val="4473"/>
              </a:lnSpc>
              <a:buFont typeface="Arial"/>
              <a:buChar char="•"/>
            </a:pPr>
            <a:r>
              <a:rPr lang="en-US" sz="3195" b="1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Outcome</a:t>
            </a:r>
            <a:r>
              <a:rPr lang="en-US" sz="3195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Modernizing these regulations will strengthen tribal self-determination, economic development, and self-sufficiency.</a:t>
            </a:r>
          </a:p>
        </p:txBody>
      </p:sp>
      <p:sp>
        <p:nvSpPr>
          <p:cNvPr id="4" name="Freeform 4"/>
          <p:cNvSpPr/>
          <p:nvPr/>
        </p:nvSpPr>
        <p:spPr>
          <a:xfrm>
            <a:off x="15851965" y="479677"/>
            <a:ext cx="1766499" cy="1766499"/>
          </a:xfrm>
          <a:custGeom>
            <a:avLst/>
            <a:gdLst/>
            <a:ahLst/>
            <a:cxnLst/>
            <a:rect l="l" t="t" r="r" b="b"/>
            <a:pathLst>
              <a:path w="1766499" h="1766499">
                <a:moveTo>
                  <a:pt x="0" y="0"/>
                </a:moveTo>
                <a:lnTo>
                  <a:pt x="1766499" y="0"/>
                </a:lnTo>
                <a:lnTo>
                  <a:pt x="1766499" y="1766498"/>
                </a:lnTo>
                <a:lnTo>
                  <a:pt x="0" y="1766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44111" y="746739"/>
            <a:ext cx="14718357" cy="1894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3"/>
              </a:lnSpc>
            </a:pPr>
            <a:r>
              <a:rPr lang="en-US" sz="5481">
                <a:solidFill>
                  <a:srgbClr val="1B4299"/>
                </a:solidFill>
                <a:latin typeface="Futura-Bold"/>
                <a:ea typeface="Futura-Bold"/>
                <a:cs typeface="Futura-Bold"/>
                <a:sym typeface="Futura-Bold"/>
              </a:rPr>
              <a:t>ADMIN: LICENSED INDIAN TRADER REGULATIONS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031" b="-390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9536" y="2681494"/>
            <a:ext cx="16948928" cy="620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4380" lvl="1" indent="-377190">
              <a:lnSpc>
                <a:spcPts val="4893"/>
              </a:lnSpc>
              <a:buFont typeface="Arial"/>
              <a:buChar char="•"/>
            </a:pPr>
            <a:r>
              <a:rPr lang="en-US" sz="34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Goal</a:t>
            </a:r>
            <a:r>
              <a:rPr lang="en-US" sz="34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Amend the Highly Fractionated Indian Land (HFIL) Loan Program to remove or relax the majority ownership requirement – an issue ATNI and its EDC raised as the briefs were developed.</a:t>
            </a:r>
            <a:endParaRPr lang="en-US" sz="3450" dirty="0">
              <a:solidFill>
                <a:srgbClr val="1B4299"/>
              </a:solidFill>
              <a:latin typeface="Futura 2"/>
            </a:endParaRPr>
          </a:p>
          <a:p>
            <a:pPr marL="754380" lvl="1" indent="-377190">
              <a:lnSpc>
                <a:spcPts val="4893"/>
              </a:lnSpc>
              <a:buFont typeface="Arial"/>
              <a:buChar char="•"/>
            </a:pPr>
            <a:r>
              <a:rPr lang="en-US" sz="34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Current Issue</a:t>
            </a:r>
            <a:r>
              <a:rPr lang="en-US" sz="34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Native agriculture producers must secure multiple, contingent loans to achieve majority ownership before becoming eligible for HFIL loans, leaving the fund largely unused.</a:t>
            </a:r>
            <a:endParaRPr lang="en-US" sz="34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754380" lvl="1" indent="-377190" algn="l">
              <a:lnSpc>
                <a:spcPts val="4893"/>
              </a:lnSpc>
              <a:buFont typeface="Arial"/>
              <a:buChar char="•"/>
            </a:pPr>
            <a:r>
              <a:rPr lang="en-US" sz="34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Proposed Change</a:t>
            </a:r>
            <a:r>
              <a:rPr lang="en-US" sz="34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Allow tribal and individual Native agricultural producers to access HFIL funds without needing to secure majority ownership first.</a:t>
            </a:r>
            <a:endParaRPr lang="en-US" sz="34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754380" lvl="1" indent="-377190" algn="l">
              <a:lnSpc>
                <a:spcPts val="4893"/>
              </a:lnSpc>
              <a:buFont typeface="Arial"/>
              <a:buChar char="•"/>
            </a:pPr>
            <a:r>
              <a:rPr lang="en-US" sz="3450" b="1" dirty="0">
                <a:solidFill>
                  <a:srgbClr val="1B4299"/>
                </a:solidFill>
                <a:latin typeface="Futura 2 Bold"/>
                <a:ea typeface="Futura 2"/>
                <a:cs typeface="Futura 2"/>
                <a:sym typeface="Futura 2 Bold"/>
              </a:rPr>
              <a:t>Outcome</a:t>
            </a:r>
            <a:r>
              <a:rPr lang="en-US" sz="34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Removing this requirement would ensure the HFIL fund is fully utilized and accessible to support Native agricultural producers.</a:t>
            </a:r>
            <a:endParaRPr lang="en-US" sz="34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04866" y="864108"/>
            <a:ext cx="8843552" cy="1072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73"/>
              </a:lnSpc>
            </a:pPr>
            <a:r>
              <a:rPr lang="en-US" sz="6481">
                <a:solidFill>
                  <a:srgbClr val="1B4299"/>
                </a:solidFill>
                <a:latin typeface="Futura-Bold"/>
                <a:ea typeface="Futura-Bold"/>
                <a:cs typeface="Futura-Bold"/>
                <a:sym typeface="Futura-Bold"/>
              </a:rPr>
              <a:t> ADMIN: USDA HFIL </a:t>
            </a:r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96D9F22B-566E-B12F-B235-9129B611B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357530"/>
            <a:ext cx="2085758" cy="20857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031" b="-390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9536" y="2981273"/>
            <a:ext cx="16948928" cy="529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1660" lvl="1" indent="-290830" algn="l">
              <a:lnSpc>
                <a:spcPts val="3773"/>
              </a:lnSpc>
              <a:buFont typeface="Arial"/>
              <a:buChar char="•"/>
            </a:pPr>
            <a:r>
              <a:rPr lang="en-US" sz="26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Goal</a:t>
            </a:r>
            <a:r>
              <a:rPr lang="en-US" sz="26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Authorize all federally recognized Tribal Nations to issue 99-year leases and affirm Tribal rights-of-way authority.  </a:t>
            </a:r>
            <a:endParaRPr lang="en-US" sz="2650" dirty="0"/>
          </a:p>
          <a:p>
            <a:pPr marL="581660" lvl="1" indent="-290830">
              <a:lnSpc>
                <a:spcPts val="3773"/>
              </a:lnSpc>
              <a:buFont typeface="Arial"/>
              <a:buChar char="•"/>
            </a:pPr>
            <a:r>
              <a:rPr lang="en-US" sz="26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Current Issue</a:t>
            </a:r>
            <a:r>
              <a:rPr lang="en-US" sz="26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Economic development on tribal lands is limited by comparatively shorter land lease terms. Additionally, BIA is overwhelmed with a backlog of right-of-way approval requests. This is an issue many tribes in the northwest face.</a:t>
            </a:r>
            <a:endParaRPr lang="en-US" sz="26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581660" lvl="1" indent="-290830" algn="l">
              <a:lnSpc>
                <a:spcPts val="3773"/>
              </a:lnSpc>
              <a:buFont typeface="Arial"/>
              <a:buChar char="•"/>
            </a:pPr>
            <a:r>
              <a:rPr lang="en-US" sz="26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Proposed Change</a:t>
            </a:r>
            <a:r>
              <a:rPr lang="en-US" sz="26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Amend the Indian Self-Determination and Education Assistance Act and Indian Long-Term Leasing Act to grant all Tribal Nations the ability to issue 99-year leases (60 Nations currently have such authority). Congress should also establish a process allowing Tribal Nations to approve their own right-of-way requests.</a:t>
            </a:r>
            <a:endParaRPr lang="en-US" sz="26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581660" lvl="1" indent="-290830" algn="l">
              <a:lnSpc>
                <a:spcPts val="3773"/>
              </a:lnSpc>
              <a:buFont typeface="Arial"/>
              <a:buChar char="•"/>
            </a:pPr>
            <a:r>
              <a:rPr lang="en-US" sz="26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Impact</a:t>
            </a:r>
            <a:r>
              <a:rPr lang="en-US" sz="26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This change will help clear the BIA’s backlog, catalyze infrastructure projects, and support economic development in tribal communities.  </a:t>
            </a:r>
            <a:endParaRPr lang="en-US" sz="26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74615" y="454028"/>
            <a:ext cx="12538770" cy="2239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73"/>
              </a:lnSpc>
            </a:pPr>
            <a:r>
              <a:rPr lang="en-US" sz="6481">
                <a:solidFill>
                  <a:srgbClr val="1B4299"/>
                </a:solidFill>
                <a:latin typeface="Futura-Bold"/>
                <a:ea typeface="Futura-Bold"/>
                <a:cs typeface="Futura-Bold"/>
                <a:sym typeface="Futura-Bold"/>
              </a:rPr>
              <a:t>CONGRESS: LEASES AND RIGHTS OF WAY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031" b="-390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9536" y="2855437"/>
            <a:ext cx="16948928" cy="6394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6430" lvl="1" indent="-323215" algn="l">
              <a:lnSpc>
                <a:spcPts val="4193"/>
              </a:lnSpc>
              <a:buFont typeface="Arial"/>
              <a:buChar char="•"/>
            </a:pPr>
            <a:r>
              <a:rPr lang="en-US" sz="29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Goal</a:t>
            </a:r>
            <a:r>
              <a:rPr lang="en-US" sz="29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Increase annual funding for the Native American CDFI Assistance (NACA) program to at least $50 million.</a:t>
            </a:r>
            <a:endParaRPr lang="en-US" sz="2950" dirty="0"/>
          </a:p>
          <a:p>
            <a:pPr marL="646430" lvl="1" indent="-323215">
              <a:lnSpc>
                <a:spcPts val="4193"/>
              </a:lnSpc>
              <a:buFont typeface="Arial"/>
              <a:buChar char="•"/>
            </a:pPr>
            <a:r>
              <a:rPr lang="en-US" sz="29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Current Issue</a:t>
            </a:r>
            <a:r>
              <a:rPr lang="en-US" sz="29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In FY24, only 70% of requested NACA Base-Financial Assistance funding and 67% of requested NACA Technical Assistance funding were awarded, leaving a significant funding gap.</a:t>
            </a:r>
            <a:endParaRPr lang="en-US" sz="29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646430" lvl="1" indent="-323215" algn="l">
              <a:lnSpc>
                <a:spcPts val="4193"/>
              </a:lnSpc>
              <a:buFont typeface="Arial"/>
              <a:buChar char="•"/>
            </a:pPr>
            <a:r>
              <a:rPr lang="en-US" sz="29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Capital Needs</a:t>
            </a:r>
            <a:r>
              <a:rPr lang="en-US" sz="29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A 2022 survey of 16 Native CDFIs found their projected, unmet three-year loan capital needs totaled $166 million, reflecting the growing demand for capital in Indian Country.</a:t>
            </a:r>
            <a:endParaRPr lang="en-US" sz="29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646430" lvl="1" indent="-323215" algn="l">
              <a:lnSpc>
                <a:spcPts val="4193"/>
              </a:lnSpc>
              <a:buFont typeface="Arial"/>
              <a:buChar char="•"/>
            </a:pPr>
            <a:r>
              <a:rPr lang="en-US" sz="29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Proposed Change</a:t>
            </a:r>
            <a:r>
              <a:rPr lang="en-US" sz="29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Congress should increase NACA funding to at least $50 million annually to meet the capital needs of Native CDFIs and support their vital economic development efforts; this is vitally important for the many Native CDFIs in the Pacific Northwest.</a:t>
            </a:r>
            <a:endParaRPr lang="en-US" sz="29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646430" lvl="1" indent="-323215" algn="l">
              <a:lnSpc>
                <a:spcPts val="4193"/>
              </a:lnSpc>
              <a:buFont typeface="Arial"/>
              <a:buChar char="•"/>
            </a:pPr>
            <a:r>
              <a:rPr lang="en-US" sz="29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Impact</a:t>
            </a:r>
            <a:r>
              <a:rPr lang="en-US" sz="29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Adequate funding will help Native CDFIs continue their critical work in Native communities, supporting homeownership, small businesses, and economic development, while creating an 8-to-1 return on investment for the federal government.</a:t>
            </a:r>
            <a:endParaRPr lang="en-US" sz="29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57400" y="118749"/>
            <a:ext cx="13792200" cy="2239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73"/>
              </a:lnSpc>
            </a:pPr>
            <a:r>
              <a:rPr lang="en-US" sz="6481">
                <a:solidFill>
                  <a:srgbClr val="1B4299"/>
                </a:solidFill>
                <a:latin typeface="Futura-Bold"/>
                <a:ea typeface="Futura-Bold"/>
                <a:cs typeface="Futura-Bold"/>
                <a:sym typeface="Futura-Bold"/>
              </a:rPr>
              <a:t>CONGRESS: NATIVE AMERICAN CDFI ASSISTANCE FUNDING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031" b="-390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9536" y="3238500"/>
            <a:ext cx="16948928" cy="512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610" lvl="1" indent="-344805" algn="l">
              <a:lnSpc>
                <a:spcPts val="4473"/>
              </a:lnSpc>
              <a:buFont typeface="Arial"/>
              <a:buChar char="•"/>
            </a:pPr>
            <a:r>
              <a:rPr lang="en-US" sz="31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CDFI Fund</a:t>
            </a:r>
            <a:r>
              <a:rPr lang="en-US" sz="31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Launch a targeted technical assistance program to support Native CDFIs navigating application process and regulations, including many in ATNI's region.</a:t>
            </a:r>
            <a:endParaRPr lang="en-US" sz="3150" dirty="0"/>
          </a:p>
          <a:p>
            <a:pPr marL="689610" lvl="1" indent="-344805" algn="l">
              <a:lnSpc>
                <a:spcPts val="4473"/>
              </a:lnSpc>
              <a:buFont typeface="Arial"/>
              <a:buChar char="•"/>
            </a:pPr>
            <a:r>
              <a:rPr lang="en-US" sz="31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Challenge</a:t>
            </a:r>
            <a:r>
              <a:rPr lang="en-US" sz="31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The new regulations substantially increase compliance and reporting burdens, especially for smaller, younger Native CDFIs with limited administrative bandwidth. As a result, the number of certified Native CDFIs has declined from 72 to 64 in recent years.</a:t>
            </a:r>
            <a:endParaRPr lang="en-US" sz="31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689610" lvl="1" indent="-344805" algn="l">
              <a:lnSpc>
                <a:spcPts val="4473"/>
              </a:lnSpc>
              <a:buFont typeface="Arial"/>
              <a:buChar char="•"/>
            </a:pPr>
            <a:r>
              <a:rPr lang="en-US" sz="31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Objective</a:t>
            </a:r>
            <a:r>
              <a:rPr lang="en-US" sz="31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Ensure certified and emerging Native CDFIs meet the new certification criteria within established timelines.</a:t>
            </a:r>
            <a:endParaRPr lang="en-US" sz="31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  <a:p>
            <a:pPr marL="689610" lvl="1" indent="-344805" algn="l">
              <a:lnSpc>
                <a:spcPts val="4473"/>
              </a:lnSpc>
              <a:buFont typeface="Arial"/>
              <a:buChar char="•"/>
            </a:pPr>
            <a:r>
              <a:rPr lang="en-US" sz="3150" b="1" dirty="0">
                <a:solidFill>
                  <a:srgbClr val="1B4299"/>
                </a:solidFill>
                <a:latin typeface="Futura 2 Bold"/>
                <a:ea typeface="Futura 2 Bold"/>
                <a:cs typeface="Futura 2 Bold"/>
                <a:sym typeface="Futura 2 Bold"/>
              </a:rPr>
              <a:t>Collaboration</a:t>
            </a:r>
            <a:r>
              <a:rPr lang="en-US" sz="3150" dirty="0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</a:rPr>
              <a:t>: The program will be developed and implemented jointly with the Native CDFI Network.</a:t>
            </a:r>
            <a:endParaRPr lang="en-US" sz="3150" dirty="0">
              <a:solidFill>
                <a:srgbClr val="1B4299"/>
              </a:solidFill>
              <a:latin typeface="Futura 2"/>
              <a:ea typeface="Futura 2"/>
              <a:cs typeface="Futura 2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923280" y="521684"/>
            <a:ext cx="1695184" cy="1695184"/>
          </a:xfrm>
          <a:custGeom>
            <a:avLst/>
            <a:gdLst/>
            <a:ahLst/>
            <a:cxnLst/>
            <a:rect l="l" t="t" r="r" b="b"/>
            <a:pathLst>
              <a:path w="1695184" h="1695184">
                <a:moveTo>
                  <a:pt x="0" y="0"/>
                </a:moveTo>
                <a:lnTo>
                  <a:pt x="1695184" y="0"/>
                </a:lnTo>
                <a:lnTo>
                  <a:pt x="1695184" y="1695184"/>
                </a:lnTo>
                <a:lnTo>
                  <a:pt x="0" y="1695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69536" y="718164"/>
            <a:ext cx="15067508" cy="2239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73"/>
              </a:lnSpc>
            </a:pPr>
            <a:r>
              <a:rPr lang="en-US" sz="6481">
                <a:solidFill>
                  <a:srgbClr val="1B4299"/>
                </a:solidFill>
                <a:latin typeface="Futura-Bold"/>
                <a:ea typeface="Futura-Bold"/>
                <a:cs typeface="Futura-Bold"/>
                <a:sym typeface="Futura-Bold"/>
              </a:rPr>
              <a:t>ADMIN: CDFI FUND TECHNICAL ASSISTANCE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031" b="-390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654264" y="3160733"/>
            <a:ext cx="4979472" cy="5072258"/>
          </a:xfrm>
          <a:custGeom>
            <a:avLst/>
            <a:gdLst/>
            <a:ahLst/>
            <a:cxnLst/>
            <a:rect l="l" t="t" r="r" b="b"/>
            <a:pathLst>
              <a:path w="4979472" h="5072258">
                <a:moveTo>
                  <a:pt x="0" y="0"/>
                </a:moveTo>
                <a:lnTo>
                  <a:pt x="4979472" y="0"/>
                </a:lnTo>
                <a:lnTo>
                  <a:pt x="4979472" y="5072258"/>
                </a:lnTo>
                <a:lnTo>
                  <a:pt x="0" y="50722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16" t="-25609" r="-297934" b="-478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418304" y="1280762"/>
            <a:ext cx="7451392" cy="12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93"/>
              </a:lnSpc>
            </a:pPr>
            <a:r>
              <a:rPr lang="en-US" sz="7781">
                <a:solidFill>
                  <a:srgbClr val="1B4299"/>
                </a:solidFill>
                <a:latin typeface="Futura-Bold"/>
                <a:ea typeface="Futura-Bold"/>
                <a:cs typeface="Futura-Bold"/>
                <a:sym typeface="Futura-Bold"/>
              </a:rPr>
              <a:t>LEARN MORE: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9536" y="8212285"/>
            <a:ext cx="16948928" cy="630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3"/>
              </a:lnSpc>
            </a:pPr>
            <a:r>
              <a:rPr lang="en-US" sz="3295" u="sng">
                <a:solidFill>
                  <a:srgbClr val="1B4299"/>
                </a:solidFill>
                <a:latin typeface="Futura 2"/>
                <a:ea typeface="Futura 2"/>
                <a:cs typeface="Futura 2"/>
                <a:sym typeface="Futura 2"/>
                <a:hlinkClick r:id="rId4" tooltip="https://ncaied.org/what-we-do/policy-advocacy.html"/>
              </a:rPr>
              <a:t>https://ncaied.org/what-we-do/policy-advocacy.html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78998a-15ae-4f5e-aa6b-ea712d6f8759">
      <Terms xmlns="http://schemas.microsoft.com/office/infopath/2007/PartnerControls"/>
    </lcf76f155ced4ddcb4097134ff3c332f>
    <TaxCatchAll xmlns="3e86811f-197c-4cd1-9862-0be296ae236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8C8259EA09D4EAD833B677F3F45E3" ma:contentTypeVersion="18" ma:contentTypeDescription="Create a new document." ma:contentTypeScope="" ma:versionID="00c43743f70b17311945abfd59a0e740">
  <xsd:schema xmlns:xsd="http://www.w3.org/2001/XMLSchema" xmlns:xs="http://www.w3.org/2001/XMLSchema" xmlns:p="http://schemas.microsoft.com/office/2006/metadata/properties" xmlns:ns2="c878998a-15ae-4f5e-aa6b-ea712d6f8759" xmlns:ns3="3e86811f-197c-4cd1-9862-0be296ae2360" targetNamespace="http://schemas.microsoft.com/office/2006/metadata/properties" ma:root="true" ma:fieldsID="462e18c881f3ee0a36cff6bab564b711" ns2:_="" ns3:_="">
    <xsd:import namespace="c878998a-15ae-4f5e-aa6b-ea712d6f8759"/>
    <xsd:import namespace="3e86811f-197c-4cd1-9862-0be296ae2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8998a-15ae-4f5e-aa6b-ea712d6f8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ea6c758-6ecf-413d-a528-18c2742a8d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6811f-197c-4cd1-9862-0be296ae236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f21d4-e806-468f-b22a-49dbaceca889}" ma:internalName="TaxCatchAll" ma:showField="CatchAllData" ma:web="3e86811f-197c-4cd1-9862-0be296ae23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BCEFF6-DEC5-4C58-97E1-539B33590B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5ECFBE-2958-4E1A-954F-F813C5E1CF24}">
  <ds:schemaRefs>
    <ds:schemaRef ds:uri="3e86811f-197c-4cd1-9862-0be296ae2360"/>
    <ds:schemaRef ds:uri="c878998a-15ae-4f5e-aa6b-ea712d6f875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9BF932-8EA3-42D2-8241-3B31AE581ABB}">
  <ds:schemaRefs>
    <ds:schemaRef ds:uri="3e86811f-197c-4cd1-9862-0be296ae2360"/>
    <ds:schemaRef ds:uri="c878998a-15ae-4f5e-aa6b-ea712d6f87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ATNI presentation</dc:title>
  <dc:creator>Lewis Lowe</dc:creator>
  <cp:revision>25</cp:revision>
  <dcterms:created xsi:type="dcterms:W3CDTF">2006-08-16T00:00:00Z</dcterms:created>
  <dcterms:modified xsi:type="dcterms:W3CDTF">2025-01-24T19:32:28Z</dcterms:modified>
  <dc:identifier>DAGc9EOgpoY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0x0101005F48C8259EA09D4EAD833B677F3F45E3</vt:lpwstr>
  </property>
  <property fmtid="{D5CDD505-2E9C-101B-9397-08002B2CF9AE}" pid="3" name="MediaServiceImageTags">
    <vt:lpwstr/>
  </property>
</Properties>
</file>