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3" r:id="rId6"/>
    <p:sldMasterId id="2147483769" r:id="rId7"/>
  </p:sldMasterIdLst>
  <p:notesMasterIdLst>
    <p:notesMasterId r:id="rId14"/>
  </p:notesMasterIdLst>
  <p:handoutMasterIdLst>
    <p:handoutMasterId r:id="rId15"/>
  </p:handoutMasterIdLst>
  <p:sldIdLst>
    <p:sldId id="256" r:id="rId8"/>
    <p:sldId id="2847" r:id="rId9"/>
    <p:sldId id="2857" r:id="rId10"/>
    <p:sldId id="2147476819" r:id="rId11"/>
    <p:sldId id="2147476828" r:id="rId12"/>
    <p:sldId id="21474768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1FFB68-00A4-440B-8D1B-B5243AC2FCB9}">
          <p14:sldIdLst>
            <p14:sldId id="256"/>
            <p14:sldId id="2847"/>
            <p14:sldId id="2857"/>
            <p14:sldId id="2147476819"/>
            <p14:sldId id="2147476828"/>
            <p14:sldId id="2147476827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34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A9D2B-3186-A11F-60A5-8C4407F86404}" name="Romero, John D." initials="RD" userId="S::romerjo@mms.gov::274c506d-24df-4767-86b4-c86826380b55" providerId="AD"/>
  <p188:author id="{A5D6B62C-9A1A-6B1C-93A1-7B37E1C8F6BC}" name="Meier, Deanna R" initials="MR" userId="S::meierd@mms.gov::73d2ef5f-646e-4b34-8bc4-6f9dcff85e12" providerId="AD"/>
  <p188:author id="{7B7E2F2D-67D8-1B98-D277-79AFBD7BA1DE}" name="Sumait, Necitas C" initials="SNC" userId="S::sumaitn@mms.gov::bc857031-1865-414e-8fcb-e77d48cd9d0b" providerId="AD"/>
  <p188:author id="{D2605C2D-B670-3837-8F27-90E6200807ED}" name="Rudolph, Rockne P" initials="RP" userId="S::rudolphr@mms.gov::54e5b103-12bc-4687-92ef-31869ece9813" providerId="AD"/>
  <p188:author id="{49B30F3A-3F0A-C404-B164-0F6FDF17F381}" name="Heinze, Martin" initials="HM" userId="S::heinzem@mms.gov::99398c72-9d05-4fa6-a53f-c4b69a1e991c" providerId="AD"/>
  <p188:author id="{1FF64B3F-CC0B-023C-A619-D8E05B5632E7}" name="Boydston, Erin E" initials="BEE" userId="S::boydstoe@mms.gov::ada814f5-163a-4401-8bfb-c0cb034dee95" providerId="AD"/>
  <p188:author id="{69898247-596C-42CD-0EA4-F2C1868EDC3D}" name="Miller, Jennifer K" initials="MJK" userId="S::millerj@mms.gov::7acbc572-0870-4afb-8b1c-f9f6fa02fca6" providerId="AD"/>
  <p188:author id="{9D00BA48-A47F-4413-D4D0-4EB2D77A7268}" name="Gilbane, Lisa" initials="GL" userId="S::gilbanel@mms.gov::559f110a-7f82-4b2b-9cf7-9c53d038e3c7" providerId="AD"/>
  <p188:author id="{F602354C-A9D7-F9F1-3142-8A63A7980A26}" name="Trager, Erin C" initials="TEC" userId="S::tragere@mms.gov::230ab7eb-5aec-42ab-aa10-b740aa06f47b" providerId="AD"/>
  <p188:author id="{41FDD154-E001-01A2-F63C-47F215310DF0}" name="Ryder, Abigail M" initials="RAM" userId="S::rydera@mms.gov::bdc7ba69-4c77-4ed2-b081-c1a65614a668" providerId="AD"/>
  <p188:author id="{8CD40869-F30C-89DD-38F5-30DBB1D0C702}" name="Yarde, Richard R" initials="YRR" userId="S::yarder@mms.gov::13e67a13-3f33-4dfd-ad58-a54e86b6310a" providerId="AD"/>
  <p188:author id="{F540097C-9134-EAE6-B215-7A61AEC80D7D}" name="Ball, David" initials="BD" userId="S::balld@mms.gov::aded856c-bd96-40b8-9cbf-0bae0b15a960" providerId="AD"/>
  <p188:author id="{15F23E88-A908-15DD-2DAE-8531739605BC}" name="Guiltinan, Sara V" initials="GSV" userId="S::soliss@mms.gov::6cd26bfd-1edb-44a0-993e-dd3b005ed382" providerId="AD"/>
  <p188:author id="{8DAA408B-DAED-A982-B049-DEAB62CF692F}" name="Thurston-Keller, Jean" initials="TJ" userId="S::thurston@mms.gov::e5bc208a-9d79-4c29-8d21-70603d5e3c2d" providerId="AD"/>
  <p188:author id="{4446B092-8437-BA70-4F0D-37F457541F24}" name="Boren, Douglas" initials="BD" userId="S::borend@mms.gov::f7954a1e-1659-47be-ab9b-c3a65555cefa" providerId="AD"/>
  <p188:author id="{5F57A59A-9420-AE24-D265-0BA59D97CF53}" name="Makua, Linette H" initials="MH" userId="S::makual@mms.gov::8d3832b7-8ca1-46d3-a219-d79fc1bdd1a7" providerId="AD"/>
  <p188:author id="{BB0AD0B1-DC5E-EE53-C696-8BAA39643B8D}" name="Gomez, Juan C" initials="GC" userId="S::gomezj@mms.gov::2866e6aa-f0f2-4d6f-9e8f-edcac0d50dd4" providerId="AD"/>
  <p188:author id="{3001E9D7-20EE-FE60-B8B8-9C0252F57052}" name="Pendleton, Frank N" initials="PN" userId="S::pendletf@mms.gov::0ab84be0-9d16-4d34-b138-66459d7a30ea" providerId="AD"/>
  <p188:author id="{3CDA63DA-362A-E1BF-278A-83D95D481586}" name="Dayal, Natalie T" initials="NTD" userId="Dayal, Natalie T" providerId="None"/>
  <p188:author id="{E1F2BDDA-EE81-52A1-C751-7BAEE89F2996}" name="Dayal, Natalie T" initials="DNT" userId="S::dayaln@mms.gov::ec3b9c49-3479-45ea-a5ce-fa0dd2e380a2" providerId="AD"/>
  <p188:author id="{462446EA-C0AE-8DA9-CDE9-3858183418A6}" name="Emily Hildreth (BOEM)" initials="EJH" userId="Emily Hildreth (BOEM)" providerId="None"/>
  <p188:author id="{1AD7ADF7-FE5D-9A3A-C313-8ECF52AF908E}" name="Lisa Gilbane" initials="LG" userId="Lisa Gilban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56F"/>
    <a:srgbClr val="B0D0D5"/>
    <a:srgbClr val="76DB45"/>
    <a:srgbClr val="B34EA2"/>
    <a:srgbClr val="438DEB"/>
    <a:srgbClr val="F1C3E0"/>
    <a:srgbClr val="418EF3"/>
    <a:srgbClr val="ECB949"/>
    <a:srgbClr val="DFF3FC"/>
    <a:srgbClr val="48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92" autoAdjust="0"/>
  </p:normalViewPr>
  <p:slideViewPr>
    <p:cSldViewPr snapToGrid="0">
      <p:cViewPr varScale="1">
        <p:scale>
          <a:sx n="60" d="100"/>
          <a:sy n="60" d="100"/>
        </p:scale>
        <p:origin x="1522" y="43"/>
      </p:cViewPr>
      <p:guideLst>
        <p:guide pos="3840"/>
        <p:guide pos="734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6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246A1B-1363-1948-A6AD-374FE2D3B0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8D487-ADA8-2548-A4DC-8F9403E606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2D51-A94B-1646-AD86-BEB6031ABA8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A8EF5-7ABC-5F47-A238-72D91CAB3C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A1E0A-D3CC-954B-9293-3E062E8225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99E9-CADF-6048-ADB5-BCFC9858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2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0FBAD-8745-4762-802C-E29C61746A3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3EE8-2E46-46F0-9178-1C4AD9F2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3EE8-2E46-46F0-9178-1C4AD9F20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A3EE8-2E46-46F0-9178-1C4AD9F20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9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209" y="4400550"/>
            <a:ext cx="6523463" cy="3600450"/>
          </a:xfrm>
        </p:spPr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A3EE8-2E46-46F0-9178-1C4AD9F20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0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3EE8-2E46-46F0-9178-1C4AD9F20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buFont typeface="Symbol" panose="05050102010706020507" pitchFamily="18" charset="2"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3EE8-2E46-46F0-9178-1C4AD9F20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2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3EE8-2E46-46F0-9178-1C4AD9F20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F98387-2AC8-B14E-B590-050E90326DB0}"/>
              </a:ext>
            </a:extLst>
          </p:cNvPr>
          <p:cNvSpPr/>
          <p:nvPr userDrawn="1"/>
        </p:nvSpPr>
        <p:spPr>
          <a:xfrm>
            <a:off x="1" y="622738"/>
            <a:ext cx="12191999" cy="1079938"/>
          </a:xfrm>
          <a:prstGeom prst="rect">
            <a:avLst/>
          </a:prstGeom>
          <a:solidFill>
            <a:srgbClr val="0A456F">
              <a:alpha val="75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456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4FFFE-FC92-0848-8665-A228D2B2A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79" y="135375"/>
            <a:ext cx="1561545" cy="202082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1B66B8-4B47-D54F-AB17-14545B8AD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196548"/>
            <a:ext cx="12192000" cy="510793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EFE215-745C-0E4A-A0BF-DFAC65C25C37}"/>
              </a:ext>
            </a:extLst>
          </p:cNvPr>
          <p:cNvCxnSpPr>
            <a:cxnSpLocks/>
          </p:cNvCxnSpPr>
          <p:nvPr userDrawn="1"/>
        </p:nvCxnSpPr>
        <p:spPr>
          <a:xfrm>
            <a:off x="4441280" y="3327173"/>
            <a:ext cx="3272117" cy="0"/>
          </a:xfrm>
          <a:prstGeom prst="line">
            <a:avLst/>
          </a:prstGeom>
          <a:ln w="38100">
            <a:solidFill>
              <a:srgbClr val="FEBE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11EA916-FA9C-CF4F-B743-5CA5765AD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57551"/>
            <a:ext cx="12192000" cy="757249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header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0366FF9-706F-1242-8A36-0A11D5D070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17594"/>
            <a:ext cx="12192000" cy="3534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| Event</a:t>
            </a: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E19BDD-BD65-044E-AEFB-B715BD981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8103" y="615059"/>
            <a:ext cx="7403184" cy="10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8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5" orient="horz" userDrawn="1">
          <p15:clr>
            <a:srgbClr val="FBAE40"/>
          </p15:clr>
        </p15:guide>
        <p15:guide id="6" orient="horz" pos="3672" userDrawn="1">
          <p15:clr>
            <a:srgbClr val="FBAE40"/>
          </p15:clr>
        </p15:guide>
        <p15:guide id="7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–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2BFD7D3-CF2C-644A-9429-5D574D08CC8F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1181819" y="1205343"/>
            <a:ext cx="9834113" cy="469087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General Theme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257BE-248A-48BC-9F5F-19A6E1408DB6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D6AA2-5A51-2C42-8C85-C28B96334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/>
          <a:stretch/>
        </p:blipFill>
        <p:spPr>
          <a:xfrm>
            <a:off x="0" y="107"/>
            <a:ext cx="12192000" cy="1010439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1BF096F-692C-C14B-85B4-6DBFF5F4C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5163"/>
            <a:ext cx="11794316" cy="7468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56897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80F647-1E30-6CC6-8C97-FC6868658B74}"/>
              </a:ext>
            </a:extLst>
          </p:cNvPr>
          <p:cNvSpPr/>
          <p:nvPr userDrawn="1"/>
        </p:nvSpPr>
        <p:spPr>
          <a:xfrm>
            <a:off x="-21266" y="-31898"/>
            <a:ext cx="12245163" cy="6895214"/>
          </a:xfrm>
          <a:prstGeom prst="rect">
            <a:avLst/>
          </a:prstGeom>
          <a:gradFill flip="none" rotWithShape="1">
            <a:gsLst>
              <a:gs pos="0">
                <a:srgbClr val="0A456F">
                  <a:shade val="30000"/>
                  <a:satMod val="115000"/>
                </a:srgbClr>
              </a:gs>
              <a:gs pos="50000">
                <a:srgbClr val="0A456F">
                  <a:shade val="67500"/>
                  <a:satMod val="115000"/>
                </a:srgbClr>
              </a:gs>
              <a:gs pos="100000">
                <a:srgbClr val="0A456F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9BCB779-4C58-0C69-FB75-734EFE063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14"/>
            <a:ext cx="12192000" cy="68952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496C2-AD0A-47B1-87B8-8823CEABB73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1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22C2AA-4ACF-FB4B-A350-0D8F18119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/>
          <a:stretch/>
        </p:blipFill>
        <p:spPr>
          <a:xfrm>
            <a:off x="0" y="107"/>
            <a:ext cx="12192000" cy="10104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110FFD-8DA9-E34A-9778-4476AD62D7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289" y="1163782"/>
            <a:ext cx="10679424" cy="46908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b="1">
                <a:solidFill>
                  <a:srgbClr val="0A456F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General Theme Slide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257BE-248A-48BC-9F5F-19A6E1408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2C44765-2BCE-A443-B336-FBF3AA179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5163"/>
            <a:ext cx="11794316" cy="7468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95831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– Text/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2492A-F0BF-0D4E-8303-23AB2342E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/>
          <a:stretch/>
        </p:blipFill>
        <p:spPr>
          <a:xfrm>
            <a:off x="0" y="107"/>
            <a:ext cx="12192000" cy="10104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DFF249-6503-634F-9F4A-3BC57E4149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5163"/>
            <a:ext cx="11794316" cy="7468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156EB6-7071-764E-A71C-48EB498A48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035" y="1155469"/>
            <a:ext cx="5776913" cy="46880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b="1">
                <a:solidFill>
                  <a:srgbClr val="0A456F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General Theme  Slide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0E920F-2231-794D-A07E-84288E3EF0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33973" y="1155468"/>
            <a:ext cx="4721225" cy="46880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picture </a:t>
            </a:r>
            <a:br>
              <a:rPr lang="en-US"/>
            </a:br>
            <a:r>
              <a:rPr lang="en-US"/>
              <a:t>h = 4.79”  w = 5.16”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257BE-248A-48BC-9F5F-19A6E1408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0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–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2BFD7D3-CF2C-644A-9429-5D574D08CC8F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1181819" y="1205343"/>
            <a:ext cx="9834113" cy="469087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General Theme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257BE-248A-48BC-9F5F-19A6E1408DB6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D6AA2-5A51-2C42-8C85-C28B96334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/>
          <a:stretch/>
        </p:blipFill>
        <p:spPr>
          <a:xfrm>
            <a:off x="0" y="107"/>
            <a:ext cx="12192000" cy="1010439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1BF096F-692C-C14B-85B4-6DBFF5F4C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5163"/>
            <a:ext cx="11794316" cy="7468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60715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1B66B8-4B47-D54F-AB17-14545B8AD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39322"/>
            <a:ext cx="12192001" cy="368019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New Topic Header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47257BE-248A-48BC-9F5F-19A6E1408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1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7680">
          <p15:clr>
            <a:srgbClr val="FBAE40"/>
          </p15:clr>
        </p15:guide>
        <p15:guide id="5" orient="horz">
          <p15:clr>
            <a:srgbClr val="FBAE40"/>
          </p15:clr>
        </p15:guide>
        <p15:guide id="6" orient="horz" pos="36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788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586166-93B1-AD4D-8970-06053EEDF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3633" y="1818997"/>
            <a:ext cx="4004735" cy="1925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EC83A-57BC-F54E-85DA-3032FB6178A2}"/>
              </a:ext>
            </a:extLst>
          </p:cNvPr>
          <p:cNvGrpSpPr/>
          <p:nvPr userDrawn="1"/>
        </p:nvGrpSpPr>
        <p:grpSpPr>
          <a:xfrm>
            <a:off x="4894811" y="4131628"/>
            <a:ext cx="2402379" cy="423747"/>
            <a:chOff x="4688378" y="4131628"/>
            <a:chExt cx="2402379" cy="4237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E8B2C8-57A2-4446-8F6D-1C8D04CF96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1047" y="4131628"/>
              <a:ext cx="789710" cy="423747"/>
            </a:xfrm>
            <a:prstGeom prst="rect">
              <a:avLst/>
            </a:prstGeom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C6FF85-272D-C043-8850-15E4D357E351}"/>
                </a:ext>
              </a:extLst>
            </p:cNvPr>
            <p:cNvSpPr txBox="1"/>
            <p:nvPr userDrawn="1"/>
          </p:nvSpPr>
          <p:spPr>
            <a:xfrm>
              <a:off x="4688378" y="4158835"/>
              <a:ext cx="134666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BOEM.gov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AFC817-E804-7843-B24D-79F438A7CD2A}"/>
                </a:ext>
              </a:extLst>
            </p:cNvPr>
            <p:cNvCxnSpPr/>
            <p:nvPr userDrawn="1"/>
          </p:nvCxnSpPr>
          <p:spPr>
            <a:xfrm>
              <a:off x="6143625" y="4131628"/>
              <a:ext cx="0" cy="423747"/>
            </a:xfrm>
            <a:prstGeom prst="line">
              <a:avLst/>
            </a:prstGeom>
            <a:ln w="28575">
              <a:solidFill>
                <a:srgbClr val="FEBE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D378509-88F5-0640-9A01-4A66AC2EE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430581"/>
            <a:ext cx="12192000" cy="38340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| Email Address | Phone</a:t>
            </a:r>
          </a:p>
        </p:txBody>
      </p:sp>
    </p:spTree>
    <p:extLst>
      <p:ext uri="{BB962C8B-B14F-4D97-AF65-F5344CB8AC3E}">
        <p14:creationId xmlns:p14="http://schemas.microsoft.com/office/powerpoint/2010/main" val="281010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680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orient="horz" pos="36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22C2AA-4ACF-FB4B-A350-0D8F18119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/>
          <a:stretch/>
        </p:blipFill>
        <p:spPr>
          <a:xfrm>
            <a:off x="0" y="107"/>
            <a:ext cx="12192000" cy="10104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110FFD-8DA9-E34A-9778-4476AD62D7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289" y="1163782"/>
            <a:ext cx="10679424" cy="469087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b="1">
                <a:solidFill>
                  <a:srgbClr val="0A456F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General Theme Slide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257BE-248A-48BC-9F5F-19A6E1408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2C44765-2BCE-A443-B336-FBF3AA179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5163"/>
            <a:ext cx="11794316" cy="7468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6780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– Text/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2492A-F0BF-0D4E-8303-23AB2342E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/>
          <a:stretch/>
        </p:blipFill>
        <p:spPr>
          <a:xfrm>
            <a:off x="0" y="107"/>
            <a:ext cx="12192000" cy="101043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DFF249-6503-634F-9F4A-3BC57E4149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" y="5163"/>
            <a:ext cx="11794316" cy="7468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156EB6-7071-764E-A71C-48EB498A48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035" y="1155469"/>
            <a:ext cx="5776913" cy="468800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b="1">
                <a:solidFill>
                  <a:srgbClr val="0A456F"/>
                </a:solidFill>
                <a:latin typeface="+mj-lt"/>
                <a:cs typeface="Arial" panose="020B0604020202020204" pitchFamily="34" charset="0"/>
              </a:defRPr>
            </a:lvl1pPr>
            <a:lvl2pPr marL="6858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General Theme  Slide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0E920F-2231-794D-A07E-84288E3EF0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33973" y="1155468"/>
            <a:ext cx="4721225" cy="46880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picture </a:t>
            </a:r>
            <a:br>
              <a:rPr lang="en-US"/>
            </a:br>
            <a:r>
              <a:rPr lang="en-US"/>
              <a:t>h = 4.79”  w = 5.16”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257BE-248A-48BC-9F5F-19A6E1408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7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B369A0-80C7-574F-9CC7-8F35CCB698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2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7139BE-CCF4-9649-9081-4161EB4EDB9E}"/>
              </a:ext>
            </a:extLst>
          </p:cNvPr>
          <p:cNvSpPr/>
          <p:nvPr userDrawn="1"/>
        </p:nvSpPr>
        <p:spPr>
          <a:xfrm>
            <a:off x="0" y="6317672"/>
            <a:ext cx="12192000" cy="540328"/>
          </a:xfrm>
          <a:prstGeom prst="rect">
            <a:avLst/>
          </a:prstGeom>
          <a:solidFill>
            <a:srgbClr val="0C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456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DF203-C644-5340-8215-563EBD2B04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24" y="6381211"/>
            <a:ext cx="2851266" cy="403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06B1B-45CC-3A4A-AE4F-C633F3C71E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44" y="6337227"/>
            <a:ext cx="379914" cy="491654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95528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456F"/>
                </a:solidFill>
              </a:defRPr>
            </a:lvl1pPr>
          </a:lstStyle>
          <a:p>
            <a:r>
              <a:rPr lang="en-US"/>
              <a:t>Slide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78997" y="6400800"/>
            <a:ext cx="1836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7BE-248A-48BC-9F5F-19A6E1408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2" r:id="rId3"/>
    <p:sldLayoutId id="2147483686" r:id="rId4"/>
    <p:sldLayoutId id="214748368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421859-61DA-214E-9A20-088466A210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7139BE-CCF4-9649-9081-4161EB4EDB9E}"/>
              </a:ext>
            </a:extLst>
          </p:cNvPr>
          <p:cNvSpPr/>
          <p:nvPr userDrawn="1"/>
        </p:nvSpPr>
        <p:spPr>
          <a:xfrm>
            <a:off x="0" y="6317672"/>
            <a:ext cx="12192000" cy="540328"/>
          </a:xfrm>
          <a:prstGeom prst="rect">
            <a:avLst/>
          </a:prstGeom>
          <a:solidFill>
            <a:srgbClr val="0C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456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06B1B-45CC-3A4A-AE4F-C633F3C71E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44" y="6337227"/>
            <a:ext cx="379914" cy="491654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95528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456F"/>
                </a:solidFill>
              </a:defRPr>
            </a:lvl1pPr>
          </a:lstStyle>
          <a:p>
            <a:r>
              <a:rPr lang="en-US"/>
              <a:t>Slide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78997" y="6400800"/>
            <a:ext cx="1836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7BE-248A-48BC-9F5F-19A6E1408DB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Text, logo">
            <a:extLst>
              <a:ext uri="{FF2B5EF4-FFF2-40B4-BE49-F238E27FC236}">
                <a16:creationId xmlns:a16="http://schemas.microsoft.com/office/drawing/2014/main" id="{51ABC875-1F1B-B0AF-B79E-BBCA1A5826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6812" y="6401365"/>
            <a:ext cx="1955157" cy="40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9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m.gov/renewable-energy/rels-information-sheet-handou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E34C98-6886-4C1B-AB4B-7F608884FB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/>
              <a:t>ATNI Annual Convention 2024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FD1D-102D-4FE9-81AA-D61C6FE893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Bureau of Ocean Energy Management </a:t>
            </a:r>
          </a:p>
          <a:p>
            <a:r>
              <a:rPr lang="en-US" dirty="0"/>
              <a:t>Co-Stewardship</a:t>
            </a:r>
          </a:p>
          <a:p>
            <a:r>
              <a:rPr lang="en-US" dirty="0"/>
              <a:t>October 2,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FB7FE-5714-43E9-B522-EC8D9903B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667965"/>
            <a:ext cx="12192000" cy="353422"/>
          </a:xfrm>
        </p:spPr>
        <p:txBody>
          <a:bodyPr/>
          <a:lstStyle/>
          <a:p>
            <a:r>
              <a:rPr lang="en-US" sz="2000" dirty="0"/>
              <a:t>Doug Boren| Regional Director | BOEM Pacific Region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6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F7893-3752-1B4D-8230-DEC60E530A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6820" y="231775"/>
            <a:ext cx="6096000" cy="523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BOEM 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6B5E5-08BD-AC77-12F2-157AADCE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" y="982576"/>
            <a:ext cx="11772396" cy="5529551"/>
          </a:xfrm>
          <a:prstGeom prst="rect">
            <a:avLst/>
          </a:prstGeom>
        </p:spPr>
      </p:pic>
      <p:sp>
        <p:nvSpPr>
          <p:cNvPr id="19" name="Google Shape;78;p12">
            <a:extLst>
              <a:ext uri="{FF2B5EF4-FFF2-40B4-BE49-F238E27FC236}">
                <a16:creationId xmlns:a16="http://schemas.microsoft.com/office/drawing/2014/main" id="{1CDEC0F9-3215-4309-B10F-266365305929}"/>
              </a:ext>
            </a:extLst>
          </p:cNvPr>
          <p:cNvSpPr txBox="1">
            <a:spLocks/>
          </p:cNvSpPr>
          <p:nvPr/>
        </p:nvSpPr>
        <p:spPr>
          <a:xfrm>
            <a:off x="590034" y="2441444"/>
            <a:ext cx="6361203" cy="287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To manage the development of </a:t>
            </a:r>
            <a:br>
              <a:rPr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U.S. Outer Continental Shelf (OCS) energy, mineral, and geological resources in an environmentally and economically responsible way.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  <a:defRPr/>
            </a:pPr>
            <a:r>
              <a:rPr kumimoji="0" lang="en-US" sz="2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BOEM manages almost 3.2 billion acres of the U.S. Outer Continental Shelf</a:t>
            </a:r>
            <a:br>
              <a:rPr lang="en-US" sz="2600" i="1">
                <a:solidFill>
                  <a:schemeClr val="bg1"/>
                </a:solidFill>
                <a:latin typeface="Segoe UI"/>
                <a:cs typeface="Segoe UI"/>
              </a:rPr>
            </a:br>
            <a:endParaRPr lang="en-US" sz="26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indent="0" algn="ctr">
              <a:spcBef>
                <a:spcPts val="0"/>
              </a:spcBef>
              <a:buSzPts val="1800"/>
              <a:buNone/>
              <a:defRPr/>
            </a:pPr>
            <a:r>
              <a:rPr lang="en-US" sz="2600" i="1">
                <a:solidFill>
                  <a:schemeClr val="bg1"/>
                </a:solidFill>
                <a:latin typeface="Segoe UI"/>
                <a:cs typeface="Segoe UI"/>
              </a:rPr>
              <a:t>BOEM is one of the 11 Bureaus of the U.S. Department of Interior (DOI)</a:t>
            </a:r>
            <a:endParaRPr lang="en-US" sz="26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  <a:defRPr/>
            </a:pPr>
            <a:endParaRPr lang="en-US" sz="2600" b="1">
              <a:solidFill>
                <a:srgbClr val="0C699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8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0EA1DD-4501-4BEB-8D90-A1149819D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184" y="116378"/>
            <a:ext cx="11794316" cy="746867"/>
          </a:xfrm>
        </p:spPr>
        <p:txBody>
          <a:bodyPr lIns="91440" tIns="45720" rIns="91440" bIns="45720" anchor="ctr"/>
          <a:lstStyle/>
          <a:p>
            <a:r>
              <a:rPr lang="en-US">
                <a:cs typeface="Arial"/>
              </a:rPr>
              <a:t>Background: BOEM Pacific Region Jurisdiction</a:t>
            </a:r>
            <a:endParaRPr lang="en-US">
              <a:latin typeface="+mn-lt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755A-3C40-44F3-AF1F-EAFFC4132D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257BE-248A-48BC-9F5F-19A6E1408D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DFC89BE-6201-5D01-2D97-75C78EC41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5332" y="1715769"/>
            <a:ext cx="5770172" cy="392519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latin typeface="+mn-lt"/>
                <a:cs typeface="Arial"/>
              </a:rPr>
              <a:t>Jurisdiction in the Pacific Region:</a:t>
            </a:r>
            <a:endParaRPr lang="en-US" dirty="0"/>
          </a:p>
          <a:p>
            <a:pPr marL="227965"/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OCS typically extends from 3 to 200 nautical miles off the coast of California, Oregon, Washington, Hawaii, and the Pacific Territories</a:t>
            </a:r>
          </a:p>
          <a:p>
            <a:pPr marL="227965"/>
            <a:endParaRPr lang="en-US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965"/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Excludes National Parks, National Marine Sanctuaries, National Monuments, National Wildlife Refuges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4E5DE0B-F2B8-7CC4-097D-F1F198CD4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8" y="1142605"/>
            <a:ext cx="6429515" cy="4968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F8544-9AB2-E4BB-ADE0-DA3A1F40AC76}"/>
              </a:ext>
            </a:extLst>
          </p:cNvPr>
          <p:cNvSpPr txBox="1"/>
          <p:nvPr/>
        </p:nvSpPr>
        <p:spPr>
          <a:xfrm>
            <a:off x="9144000" y="508635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>
              <a:highlight>
                <a:srgbClr val="F5F5F5"/>
              </a:highlight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11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41A14-BEE1-DD85-BF9F-212AC70B5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184" y="104553"/>
            <a:ext cx="11794316" cy="746867"/>
          </a:xfrm>
        </p:spPr>
        <p:txBody>
          <a:bodyPr/>
          <a:lstStyle/>
          <a:p>
            <a:r>
              <a:rPr lang="en-US" dirty="0"/>
              <a:t>Offshore Wind Leasing and Planning in the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97893-9144-AC11-EF42-DB35AE0F62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DC9A91-FA3F-0BA3-0CB3-7266EA3EBF3D}"/>
              </a:ext>
            </a:extLst>
          </p:cNvPr>
          <p:cNvSpPr txBox="1">
            <a:spLocks/>
          </p:cNvSpPr>
          <p:nvPr/>
        </p:nvSpPr>
        <p:spPr>
          <a:xfrm>
            <a:off x="299796" y="897095"/>
            <a:ext cx="8542396" cy="53287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b="1" kern="1200">
                <a:solidFill>
                  <a:srgbClr val="0A456F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+mn-lt"/>
              <a:cs typeface="Arial"/>
            </a:endParaRP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dirty="0">
                <a:latin typeface="+mn-lt"/>
                <a:cs typeface="Arial"/>
              </a:rPr>
              <a:t>Supporting State and Territory Renewable Energy and Climate Goals</a:t>
            </a:r>
          </a:p>
          <a:p>
            <a:pPr lvl="1"/>
            <a:r>
              <a:rPr lang="en-US" b="0" dirty="0">
                <a:latin typeface="+mn-lt"/>
                <a:cs typeface="Arial"/>
              </a:rPr>
              <a:t>California</a:t>
            </a:r>
          </a:p>
          <a:p>
            <a:pPr lvl="2"/>
            <a:r>
              <a:rPr lang="en-US" sz="2200" b="0" dirty="0">
                <a:latin typeface="+mn-lt"/>
                <a:cs typeface="Arial"/>
              </a:rPr>
              <a:t>Five existing offshore wind leases, additional areas </a:t>
            </a:r>
          </a:p>
          <a:p>
            <a:pPr marL="914400" lvl="2" indent="0">
              <a:buNone/>
            </a:pPr>
            <a:r>
              <a:rPr lang="en-US" sz="2200" b="0" dirty="0">
                <a:latin typeface="+mn-lt"/>
                <a:cs typeface="Arial"/>
              </a:rPr>
              <a:t>    needed to achieve State goals</a:t>
            </a:r>
          </a:p>
          <a:p>
            <a:pPr lvl="1"/>
            <a:r>
              <a:rPr lang="en-US" b="0" dirty="0">
                <a:latin typeface="+mn-lt"/>
                <a:cs typeface="Arial"/>
              </a:rPr>
              <a:t>Oregon</a:t>
            </a:r>
          </a:p>
          <a:p>
            <a:pPr lvl="2"/>
            <a:r>
              <a:rPr lang="en-US" sz="2200" b="0" dirty="0">
                <a:latin typeface="+mn-lt"/>
                <a:cs typeface="Arial"/>
              </a:rPr>
              <a:t>Lease sale</a:t>
            </a:r>
            <a:r>
              <a:rPr lang="en-US" sz="2200" dirty="0">
                <a:latin typeface="+mn-lt"/>
                <a:cs typeface="Arial"/>
              </a:rPr>
              <a:t> delayed </a:t>
            </a:r>
            <a:endParaRPr lang="en-US" sz="2200" b="0" dirty="0">
              <a:latin typeface="+mn-lt"/>
              <a:cs typeface="Arial"/>
            </a:endParaRPr>
          </a:p>
          <a:p>
            <a:pPr lvl="1"/>
            <a:r>
              <a:rPr lang="en-US" b="0" dirty="0">
                <a:latin typeface="+mn-lt"/>
                <a:cs typeface="Arial"/>
              </a:rPr>
              <a:t>Hawai'i and Guam</a:t>
            </a:r>
          </a:p>
          <a:p>
            <a:pPr lvl="2"/>
            <a:r>
              <a:rPr lang="en-US" sz="2200" b="0" dirty="0">
                <a:latin typeface="+mn-lt"/>
                <a:cs typeface="Arial"/>
              </a:rPr>
              <a:t>Active planning to find areas appropriate for leasing</a:t>
            </a:r>
          </a:p>
          <a:p>
            <a:pPr marL="914400" lvl="2" indent="0">
              <a:buNone/>
            </a:pPr>
            <a:endParaRPr lang="en-US" dirty="0">
              <a:latin typeface="+mn-lt"/>
              <a:cs typeface="Arial"/>
            </a:endParaRP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dirty="0">
                <a:latin typeface="+mn-lt"/>
                <a:cs typeface="Arial"/>
              </a:rPr>
              <a:t>California, Hawai'i, and a U.S. Territory listed in BOEM’s 5-Year Leasing </a:t>
            </a:r>
            <a:r>
              <a:rPr lang="en-US" dirty="0">
                <a:latin typeface="+mn-lt"/>
                <a:cs typeface="Arial"/>
                <a:hlinkClick r:id="rId3"/>
              </a:rPr>
              <a:t>Schedule</a:t>
            </a:r>
            <a:r>
              <a:rPr lang="en-US" dirty="0">
                <a:latin typeface="+mn-lt"/>
                <a:cs typeface="Arial"/>
              </a:rPr>
              <a:t> for 2028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/>
              </a:rPr>
              <a:t>	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en-US" sz="1800" dirty="0">
              <a:ea typeface="Calibri Light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4AA73-9844-25D7-FF14-EA2F7E86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101" y="1821422"/>
            <a:ext cx="3930064" cy="3264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09E9F-147C-274B-869A-58A4D543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012" y="5161735"/>
            <a:ext cx="284707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2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41A14-BEE1-DD85-BF9F-212AC70B5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184" y="124431"/>
            <a:ext cx="11794316" cy="746867"/>
          </a:xfrm>
        </p:spPr>
        <p:txBody>
          <a:bodyPr/>
          <a:lstStyle/>
          <a:p>
            <a:r>
              <a:rPr lang="en-US" dirty="0"/>
              <a:t>BOEM Co-Stewardship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97893-9144-AC11-EF42-DB35AE0F62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DC9A91-FA3F-0BA3-0CB3-7266EA3EBF3D}"/>
              </a:ext>
            </a:extLst>
          </p:cNvPr>
          <p:cNvSpPr txBox="1">
            <a:spLocks/>
          </p:cNvSpPr>
          <p:nvPr/>
        </p:nvSpPr>
        <p:spPr>
          <a:xfrm>
            <a:off x="299795" y="1115802"/>
            <a:ext cx="10878277" cy="53287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b="1" kern="1200">
                <a:solidFill>
                  <a:srgbClr val="0A456F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B99A"/>
              </a:buClr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  <a:cs typeface="Arial"/>
              </a:rPr>
              <a:t>Joint Secretarial Order 3403</a:t>
            </a:r>
          </a:p>
          <a:p>
            <a:r>
              <a:rPr lang="en-US" sz="2000" b="0" dirty="0">
                <a:solidFill>
                  <a:schemeClr val="tx1"/>
                </a:solidFill>
                <a:latin typeface="+mn-lt"/>
                <a:cs typeface="Arial"/>
              </a:rPr>
              <a:t>BOEM leadership team participating in DOI Co-Stewardship training; BOEM regional staff participating in regular Tribal engagement training</a:t>
            </a:r>
          </a:p>
          <a:p>
            <a:r>
              <a:rPr lang="en-US" sz="2000" b="0" dirty="0">
                <a:solidFill>
                  <a:schemeClr val="tx1"/>
                </a:solidFill>
                <a:latin typeface="+mn-lt"/>
                <a:cs typeface="Arial"/>
              </a:rPr>
              <a:t>Exploring opportunities to develop Co-Stewardship agreements</a:t>
            </a:r>
          </a:p>
          <a:p>
            <a:pPr marL="0" indent="0">
              <a:buNone/>
            </a:pPr>
            <a:endParaRPr lang="en-US" sz="1000" dirty="0">
              <a:latin typeface="+mn-lt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Arial"/>
              </a:rPr>
              <a:t>BOEM Environmental Reviews</a:t>
            </a:r>
          </a:p>
          <a:p>
            <a:r>
              <a:rPr lang="en-US" sz="2000" b="0" dirty="0">
                <a:solidFill>
                  <a:schemeClr val="tx1"/>
                </a:solidFill>
                <a:latin typeface="+mn-lt"/>
                <a:cs typeface="Arial"/>
              </a:rPr>
              <a:t>Inviting early consultation and Cooperating Tribal Nation status for environmental reviews under National Environmental Policy Act</a:t>
            </a:r>
          </a:p>
          <a:p>
            <a:endParaRPr lang="en-US" sz="1000" dirty="0">
              <a:latin typeface="+mn-lt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+mn-lt"/>
                <a:ea typeface="Calibri Light"/>
                <a:cs typeface="Arial"/>
              </a:rPr>
              <a:t>Pacific Region Environmental Studies (co-production of knowledge and integration of IK)</a:t>
            </a:r>
          </a:p>
          <a:p>
            <a:r>
              <a:rPr lang="en-US" sz="2000" b="0" dirty="0">
                <a:solidFill>
                  <a:schemeClr val="tx1"/>
                </a:solidFill>
                <a:latin typeface="+mn-lt"/>
                <a:ea typeface="Calibri Light"/>
                <a:cs typeface="Arial"/>
              </a:rPr>
              <a:t>West Coast Tribal Cultural Landscapes (multiple Tribes participating)</a:t>
            </a:r>
          </a:p>
          <a:p>
            <a:r>
              <a:rPr lang="en-US" sz="2000" b="0" dirty="0">
                <a:solidFill>
                  <a:schemeClr val="tx1"/>
                </a:solidFill>
                <a:latin typeface="+mn-lt"/>
                <a:ea typeface="Calibri Light"/>
                <a:cs typeface="Arial"/>
              </a:rPr>
              <a:t>Ancient Landforms off the Washington Coast (Quinault Indian Nation)</a:t>
            </a:r>
          </a:p>
          <a:p>
            <a:r>
              <a:rPr lang="en-US" sz="2000" b="0" dirty="0">
                <a:solidFill>
                  <a:schemeClr val="tx1"/>
                </a:solidFill>
                <a:latin typeface="+mn-lt"/>
                <a:ea typeface="Calibri Light"/>
                <a:cs typeface="Arial"/>
              </a:rPr>
              <a:t>Traditional Cultural Places Nomination (Santa Ynez Band of Chumash Indians)</a:t>
            </a:r>
            <a:endParaRPr lang="en-US" sz="2000" b="0" dirty="0">
              <a:solidFill>
                <a:schemeClr val="tx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99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291159-6505-4640-9BCE-2706DEEF5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Doug Boren | douglas.boren@boem.gov</a:t>
            </a:r>
          </a:p>
        </p:txBody>
      </p:sp>
    </p:spTree>
    <p:extLst>
      <p:ext uri="{BB962C8B-B14F-4D97-AF65-F5344CB8AC3E}">
        <p14:creationId xmlns:p14="http://schemas.microsoft.com/office/powerpoint/2010/main" val="199408555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itl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General Backgroun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 End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resentation General Backgroun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062a0d-ede8-4112-b4bb-00a9c1bc8e16" xsi:nil="true"/>
    <lcf76f155ced4ddcb4097134ff3c332f xmlns="88a39a10-621a-4526-b046-d4f5762210fe">
      <Terms xmlns="http://schemas.microsoft.com/office/infopath/2007/PartnerControls"/>
    </lcf76f155ced4ddcb4097134ff3c332f>
    <SharedWithUsers xmlns="3872b8ef-58fd-4dea-b2ba-b6476f08d702">
      <UserInfo>
        <DisplayName>Gilbane, Lisa</DisplayName>
        <AccountId>9</AccountId>
        <AccountType/>
      </UserInfo>
      <UserInfo>
        <DisplayName>Ball, David</DisplayName>
        <AccountId>23</AccountId>
        <AccountType/>
      </UserInfo>
    </SharedWithUsers>
    <AdditionalNotes xmlns="88a39a10-621a-4526-b046-d4f5762210fe" xsi:nil="true"/>
    <StatusofDocument xmlns="88a39a10-621a-4526-b046-d4f5762210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E578B7974A2479E9EB45FAB6803A7" ma:contentTypeVersion="19" ma:contentTypeDescription="Create a new document." ma:contentTypeScope="" ma:versionID="9590f8c3b2f9c0357c8e2850229aae13">
  <xsd:schema xmlns:xsd="http://www.w3.org/2001/XMLSchema" xmlns:xs="http://www.w3.org/2001/XMLSchema" xmlns:p="http://schemas.microsoft.com/office/2006/metadata/properties" xmlns:ns2="88a39a10-621a-4526-b046-d4f5762210fe" xmlns:ns3="3872b8ef-58fd-4dea-b2ba-b6476f08d702" xmlns:ns4="31062a0d-ede8-4112-b4bb-00a9c1bc8e16" targetNamespace="http://schemas.microsoft.com/office/2006/metadata/properties" ma:root="true" ma:fieldsID="3b4c6646ff63c1cef197aabcea3c66e9" ns2:_="" ns3:_="" ns4:_="">
    <xsd:import namespace="88a39a10-621a-4526-b046-d4f5762210fe"/>
    <xsd:import namespace="3872b8ef-58fd-4dea-b2ba-b6476f08d702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AdditionalNotes" minOccurs="0"/>
                <xsd:element ref="ns2:Statusof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39a10-621a-4526-b046-d4f576221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dditionalNotes" ma:index="24" nillable="true" ma:displayName="Additional Notes" ma:description="Anyone can add info here" ma:format="Dropdown" ma:internalName="AdditionalNotes">
      <xsd:simpleType>
        <xsd:restriction base="dms:Note">
          <xsd:maxLength value="255"/>
        </xsd:restriction>
      </xsd:simpleType>
    </xsd:element>
    <xsd:element name="StatusofDocument" ma:index="25" nillable="true" ma:displayName="Status of Document" ma:format="Dropdown" ma:internalName="StatusofDocument">
      <xsd:simpleType>
        <xsd:restriction base="dms:Choice">
          <xsd:enumeration value="In progress"/>
          <xsd:enumeration value="Final/near final for output to PDF"/>
          <xsd:enumeration value="Ready to archive"/>
          <xsd:enumeration value="Routing needs signature(s)"/>
          <xsd:enumeration value="Routing: all sign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2b8ef-58fd-4dea-b2ba-b6476f08d7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d385bf8-395b-425d-a20d-0b2286465096}" ma:internalName="TaxCatchAll" ma:showField="CatchAllData" ma:web="3872b8ef-58fd-4dea-b2ba-b6476f08d7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E22BF-CE16-4D47-A878-DA91077B13F4}">
  <ds:schemaRefs>
    <ds:schemaRef ds:uri="http://schemas.openxmlformats.org/package/2006/metadata/core-properties"/>
    <ds:schemaRef ds:uri="http://www.w3.org/XML/1998/namespace"/>
    <ds:schemaRef ds:uri="3872b8ef-58fd-4dea-b2ba-b6476f08d702"/>
    <ds:schemaRef ds:uri="http://schemas.microsoft.com/office/2006/documentManagement/types"/>
    <ds:schemaRef ds:uri="http://schemas.microsoft.com/office/infopath/2007/PartnerControls"/>
    <ds:schemaRef ds:uri="http://purl.org/dc/terms/"/>
    <ds:schemaRef ds:uri="31062a0d-ede8-4112-b4bb-00a9c1bc8e16"/>
    <ds:schemaRef ds:uri="http://purl.org/dc/elements/1.1/"/>
    <ds:schemaRef ds:uri="88a39a10-621a-4526-b046-d4f5762210f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C365A6-8609-4863-B5AC-C45455AA3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9196D-B69A-4F27-B5D6-811A6B0A799B}">
  <ds:schemaRefs>
    <ds:schemaRef ds:uri="31062a0d-ede8-4112-b4bb-00a9c1bc8e16"/>
    <ds:schemaRef ds:uri="3872b8ef-58fd-4dea-b2ba-b6476f08d702"/>
    <ds:schemaRef ds:uri="88a39a10-621a-4526-b046-d4f5762210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323</Words>
  <Application>Microsoft Office PowerPoint</Application>
  <PresentationFormat>Widescreen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Segoe UI</vt:lpstr>
      <vt:lpstr>Symbol</vt:lpstr>
      <vt:lpstr>Times New Roman</vt:lpstr>
      <vt:lpstr>Presentation Title Background</vt:lpstr>
      <vt:lpstr>Presentation General Background</vt:lpstr>
      <vt:lpstr>Presentation End Background</vt:lpstr>
      <vt:lpstr>3_Presentation General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Tagliaferri</dc:creator>
  <cp:lastModifiedBy>Boren, Douglas</cp:lastModifiedBy>
  <cp:revision>19</cp:revision>
  <dcterms:created xsi:type="dcterms:W3CDTF">2018-09-06T14:21:40Z</dcterms:created>
  <dcterms:modified xsi:type="dcterms:W3CDTF">2024-09-30T15:57:42Z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0x01010026CE578B7974A2479E9EB45FAB6803A7</vt:lpwstr>
  </property>
  <property fmtid="{D5CDD505-2E9C-101B-9397-08002B2CF9AE}" pid="3" name="MediaServiceImageTags">
    <vt:lpwstr/>
  </property>
</Properties>
</file>