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0" r:id="rId5"/>
    <p:sldId id="266" r:id="rId6"/>
    <p:sldId id="277" r:id="rId7"/>
    <p:sldId id="282" r:id="rId8"/>
    <p:sldId id="283" r:id="rId9"/>
    <p:sldId id="270" r:id="rId10"/>
    <p:sldId id="271" r:id="rId11"/>
    <p:sldId id="268" r:id="rId12"/>
    <p:sldId id="281" r:id="rId13"/>
    <p:sldId id="280" r:id="rId14"/>
    <p:sldId id="276" r:id="rId15"/>
    <p:sldId id="261" r:id="rId16"/>
    <p:sldId id="272" r:id="rId17"/>
    <p:sldId id="262" r:id="rId18"/>
    <p:sldId id="274" r:id="rId19"/>
    <p:sldId id="265"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imate Program" id="{03F8FD72-4DA1-40F3-8380-582629EA5FEA}">
          <p14:sldIdLst>
            <p14:sldId id="260"/>
            <p14:sldId id="266"/>
            <p14:sldId id="277"/>
            <p14:sldId id="282"/>
            <p14:sldId id="283"/>
            <p14:sldId id="270"/>
            <p14:sldId id="271"/>
            <p14:sldId id="268"/>
            <p14:sldId id="281"/>
            <p14:sldId id="280"/>
            <p14:sldId id="276"/>
            <p14:sldId id="261"/>
            <p14:sldId id="272"/>
            <p14:sldId id="262"/>
            <p14:sldId id="274"/>
            <p14:sldId id="265"/>
          </p14:sldIdLst>
        </p14:section>
        <p14:section name="Hidden" id="{FD44A989-8828-469F-8B7E-1284F3A96EE5}">
          <p14:sldIdLst>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9E7"/>
    <a:srgbClr val="562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5536A-FE03-FCC0-C4A7-D9AF73A995AB}" v="181" dt="2024-10-02T03:04:12.832"/>
    <p1510:client id="{F5883659-6FAF-40A6-B9CD-DCBF3A96D62F}" v="849" dt="2024-10-02T03:07:28.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A8897-2EA0-49D2-8793-11189B88F9F3}" type="datetimeFigureOut">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8F719-B1A5-41EF-977D-5C522846EEC9}" type="slidenum">
              <a:t>‹#›</a:t>
            </a:fld>
            <a:endParaRPr lang="en-US"/>
          </a:p>
        </p:txBody>
      </p:sp>
    </p:spTree>
    <p:extLst>
      <p:ext uri="{BB962C8B-B14F-4D97-AF65-F5344CB8AC3E}">
        <p14:creationId xmlns:p14="http://schemas.microsoft.com/office/powerpoint/2010/main" val="122624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indent="-342900">
              <a:lnSpc>
                <a:spcPct val="90000"/>
              </a:lnSpc>
              <a:buAutoNum type="arabicPeriod"/>
            </a:pPr>
            <a:r>
              <a:rPr lang="en-US" b="1"/>
              <a:t>Tribes Represented</a:t>
            </a:r>
            <a:r>
              <a:rPr lang="en-US"/>
              <a:t>: Hoh Indian Tribe, Jamestown S’Klallam Tribe, Port Gamble S’Klallam Tribe, Columbia River Inter-Tribal Fish Commission, Scotts Valley Band of Pomo Indians, Sauk-Suiattle Indian Tribe, Snoqualmie Indian Tribe, Confederated Tribes of Yakama Nation, Nez Perce Tribe, Confederated Tribes of Warm Springs, White Earth Band of Chippewa, Fort Peck Assiniboine &amp; Sioux Tribes</a:t>
            </a:r>
          </a:p>
          <a:p>
            <a:pPr marL="1371600" indent="-342900">
              <a:lnSpc>
                <a:spcPct val="90000"/>
              </a:lnSpc>
              <a:buAutoNum type="arabicPeriod"/>
            </a:pPr>
            <a:r>
              <a:rPr lang="en-US" b="1"/>
              <a:t>Outcomes</a:t>
            </a:r>
            <a:r>
              <a:rPr lang="en-US"/>
              <a:t>: Increased Ability to engage community in climate change planning, ability communicate climate impacts to Tribal community, comfort applying for climate change related funding, overall increase in knowledge on climate change planning, ability to find and use climate data and technology, increased knowledge in community engagement</a:t>
            </a:r>
          </a:p>
        </p:txBody>
      </p:sp>
      <p:sp>
        <p:nvSpPr>
          <p:cNvPr id="4" name="Slide Number Placeholder 3"/>
          <p:cNvSpPr>
            <a:spLocks noGrp="1"/>
          </p:cNvSpPr>
          <p:nvPr>
            <p:ph type="sldNum" sz="quarter" idx="5"/>
          </p:nvPr>
        </p:nvSpPr>
        <p:spPr/>
        <p:txBody>
          <a:bodyPr/>
          <a:lstStyle/>
          <a:p>
            <a:fld id="{3238F719-B1A5-41EF-977D-5C522846EEC9}" type="slidenum">
              <a:t>12</a:t>
            </a:fld>
            <a:endParaRPr lang="en-US"/>
          </a:p>
        </p:txBody>
      </p:sp>
    </p:spTree>
    <p:extLst>
      <p:ext uri="{BB962C8B-B14F-4D97-AF65-F5344CB8AC3E}">
        <p14:creationId xmlns:p14="http://schemas.microsoft.com/office/powerpoint/2010/main" val="139746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32 Tribal Delegates (Tribal Leaders) (Including 7 Elected Tribal/Hereditary Leaders, Climate/ENV Managers, and Community Knowledge Holders)</a:t>
            </a:r>
            <a:endParaRPr lang="en-US"/>
          </a:p>
          <a:p>
            <a:endParaRPr lang="en-US"/>
          </a:p>
          <a:p>
            <a:r>
              <a:rPr lang="en-US"/>
              <a:t>During the week-long camp, each Tribal Delegation develops a plan addressing a climate task, priority, or action of their choosing. At the end of the camp, each Delegation gives a presentation that demonstrates their approach to climate impacts and shares their resilience strategies. Project topics at this year’s TCC included: </a:t>
            </a:r>
            <a:r>
              <a:rPr lang="en-US" b="1"/>
              <a:t>healthy housing (energy efficiency), community seasonal rounds and emergency management, phenology monitoring, community outreach and engagement, disaster debris planning for extreme weather events, climate resilient forest management plan development, implementation planning for existing adaptation plan, and designating a Tribal Council Special Committee to implement climate adaptation.</a:t>
            </a:r>
            <a:endParaRPr lang="en-US"/>
          </a:p>
        </p:txBody>
      </p:sp>
      <p:sp>
        <p:nvSpPr>
          <p:cNvPr id="4" name="Slide Number Placeholder 3"/>
          <p:cNvSpPr>
            <a:spLocks noGrp="1"/>
          </p:cNvSpPr>
          <p:nvPr>
            <p:ph type="sldNum" sz="quarter" idx="5"/>
          </p:nvPr>
        </p:nvSpPr>
        <p:spPr/>
        <p:txBody>
          <a:bodyPr/>
          <a:lstStyle/>
          <a:p>
            <a:fld id="{3238F719-B1A5-41EF-977D-5C522846EEC9}" type="slidenum">
              <a:t>13</a:t>
            </a:fld>
            <a:endParaRPr lang="en-US"/>
          </a:p>
        </p:txBody>
      </p:sp>
    </p:spTree>
    <p:extLst>
      <p:ext uri="{BB962C8B-B14F-4D97-AF65-F5344CB8AC3E}">
        <p14:creationId xmlns:p14="http://schemas.microsoft.com/office/powerpoint/2010/main" val="51445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4431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E60-9954-EF01-5DB0-0A811D96C1EA}"/>
              </a:ext>
            </a:extLst>
          </p:cNvPr>
          <p:cNvSpPr>
            <a:spLocks noGrp="1"/>
          </p:cNvSpPr>
          <p:nvPr>
            <p:ph type="ctrTitle"/>
          </p:nvPr>
        </p:nvSpPr>
        <p:spPr>
          <a:xfrm>
            <a:off x="2775284" y="1122363"/>
            <a:ext cx="7892715" cy="850816"/>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D470DFF7-1D90-7D8B-32F6-6EA5134700E0}"/>
              </a:ext>
            </a:extLst>
          </p:cNvPr>
          <p:cNvSpPr>
            <a:spLocks noGrp="1"/>
          </p:cNvSpPr>
          <p:nvPr>
            <p:ph type="subTitle" idx="1"/>
          </p:nvPr>
        </p:nvSpPr>
        <p:spPr>
          <a:xfrm>
            <a:off x="2775284" y="214220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27993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EB46-552D-EA40-A1B4-1AEC5602F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339C9-3153-B9EC-178A-57F87BA83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B9453-1405-E06A-D3CB-CC9259F1792C}"/>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3CB64D21-3C8B-0D98-FC76-5424E9779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5547B-242C-936E-9979-9C6BB81EFFC8}"/>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03240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48E1-1700-E864-BD86-9AC0C4979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E4608-D411-EA07-3FBF-5031F4388198}"/>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4" name="Footer Placeholder 3">
            <a:extLst>
              <a:ext uri="{FF2B5EF4-FFF2-40B4-BE49-F238E27FC236}">
                <a16:creationId xmlns:a16="http://schemas.microsoft.com/office/drawing/2014/main" id="{F8D823DB-91A1-6560-79FD-88D0BF992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DA878-A061-1767-4938-C515382C6B14}"/>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6830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DFB5D-6E40-A0D0-96ED-3C29C1A66DEF}"/>
              </a:ext>
            </a:extLst>
          </p:cNvPr>
          <p:cNvSpPr>
            <a:spLocks noGrp="1"/>
          </p:cNvSpPr>
          <p:nvPr>
            <p:ph type="dt" sz="half" idx="10"/>
          </p:nvPr>
        </p:nvSpPr>
        <p:spPr/>
        <p:txBody>
          <a:bodyPr/>
          <a:lstStyle/>
          <a:p>
            <a:fld id="{BCEAD28E-0234-8D41-95A9-9C52AB022CB3}" type="datetimeFigureOut">
              <a:rPr lang="en-US" smtClean="0"/>
              <a:t>10/1/2024</a:t>
            </a:fld>
            <a:endParaRPr lang="en-US"/>
          </a:p>
        </p:txBody>
      </p:sp>
      <p:sp>
        <p:nvSpPr>
          <p:cNvPr id="3" name="Footer Placeholder 2">
            <a:extLst>
              <a:ext uri="{FF2B5EF4-FFF2-40B4-BE49-F238E27FC236}">
                <a16:creationId xmlns:a16="http://schemas.microsoft.com/office/drawing/2014/main" id="{5299A093-55C0-FA07-330B-D3FEEB2AE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486D-6740-5D97-C5A9-F7F0A354BB8D}"/>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36999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10F3B-4623-8B25-81F0-8F32A3BF7075}"/>
              </a:ext>
            </a:extLst>
          </p:cNvPr>
          <p:cNvSpPr>
            <a:spLocks noGrp="1"/>
          </p:cNvSpPr>
          <p:nvPr>
            <p:ph type="title"/>
          </p:nvPr>
        </p:nvSpPr>
        <p:spPr>
          <a:xfrm>
            <a:off x="2641600" y="365125"/>
            <a:ext cx="8712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A267DD-E055-169C-1834-7D0C73DCB13C}"/>
              </a:ext>
            </a:extLst>
          </p:cNvPr>
          <p:cNvSpPr>
            <a:spLocks noGrp="1"/>
          </p:cNvSpPr>
          <p:nvPr>
            <p:ph type="body" idx="1"/>
          </p:nvPr>
        </p:nvSpPr>
        <p:spPr>
          <a:xfrm>
            <a:off x="2641600" y="1825625"/>
            <a:ext cx="8712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FF83E-44E7-8425-A984-C51D1AC34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AD28E-0234-8D41-95A9-9C52AB022CB3}" type="datetimeFigureOut">
              <a:rPr lang="en-US" smtClean="0"/>
              <a:t>10/1/2024</a:t>
            </a:fld>
            <a:endParaRPr lang="en-US"/>
          </a:p>
        </p:txBody>
      </p:sp>
      <p:sp>
        <p:nvSpPr>
          <p:cNvPr id="5" name="Footer Placeholder 4">
            <a:extLst>
              <a:ext uri="{FF2B5EF4-FFF2-40B4-BE49-F238E27FC236}">
                <a16:creationId xmlns:a16="http://schemas.microsoft.com/office/drawing/2014/main" id="{07051C10-6A54-60AB-12C0-78EA8452F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156A7-CCDC-9E0B-B038-F7FED4DD1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4EA7-4E8A-A849-88C8-0EC855C5915B}" type="slidenum">
              <a:rPr lang="en-US" smtClean="0"/>
              <a:t>‹#›</a:t>
            </a:fld>
            <a:endParaRPr lang="en-US"/>
          </a:p>
        </p:txBody>
      </p:sp>
      <p:pic>
        <p:nvPicPr>
          <p:cNvPr id="9" name="Picture 8" descr="A black background with white lines&#10;&#10;Description automatically generated">
            <a:extLst>
              <a:ext uri="{FF2B5EF4-FFF2-40B4-BE49-F238E27FC236}">
                <a16:creationId xmlns:a16="http://schemas.microsoft.com/office/drawing/2014/main" id="{7C3F2C05-2599-7D79-9AA0-5C8FEB2D526D}"/>
              </a:ext>
            </a:extLst>
          </p:cNvPr>
          <p:cNvPicPr>
            <a:picLocks noChangeAspect="1"/>
          </p:cNvPicPr>
          <p:nvPr userDrawn="1"/>
        </p:nvPicPr>
        <p:blipFill>
          <a:blip r:embed="rId7"/>
          <a:stretch>
            <a:fillRect/>
          </a:stretch>
        </p:blipFill>
        <p:spPr>
          <a:xfrm>
            <a:off x="-1" y="2572"/>
            <a:ext cx="12196579" cy="6855427"/>
          </a:xfrm>
          <a:prstGeom prst="rect">
            <a:avLst/>
          </a:prstGeom>
        </p:spPr>
      </p:pic>
      <p:pic>
        <p:nvPicPr>
          <p:cNvPr id="16" name="Picture 15" descr="A logo with a map and arrows&#10;&#10;Description automatically generated">
            <a:extLst>
              <a:ext uri="{FF2B5EF4-FFF2-40B4-BE49-F238E27FC236}">
                <a16:creationId xmlns:a16="http://schemas.microsoft.com/office/drawing/2014/main" id="{9DE2E762-DE96-05B0-FECE-87A8F75C440B}"/>
              </a:ext>
            </a:extLst>
          </p:cNvPr>
          <p:cNvPicPr>
            <a:picLocks noChangeAspect="1"/>
          </p:cNvPicPr>
          <p:nvPr userDrawn="1"/>
        </p:nvPicPr>
        <p:blipFill>
          <a:blip r:embed="rId8"/>
          <a:stretch>
            <a:fillRect/>
          </a:stretch>
        </p:blipFill>
        <p:spPr>
          <a:xfrm>
            <a:off x="232723" y="480257"/>
            <a:ext cx="1413164" cy="1425953"/>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CCD3E3A2-F320-D5CB-7F65-14BBDB1F3A0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77651" y="2602552"/>
            <a:ext cx="1536352" cy="1281238"/>
          </a:xfrm>
          <a:prstGeom prst="rect">
            <a:avLst/>
          </a:prstGeom>
        </p:spPr>
      </p:pic>
      <p:pic>
        <p:nvPicPr>
          <p:cNvPr id="18" name="Picture 17" descr="A logo of a fish and a circle with mountains in the background&#10;&#10;Description automatically generated">
            <a:extLst>
              <a:ext uri="{FF2B5EF4-FFF2-40B4-BE49-F238E27FC236}">
                <a16:creationId xmlns:a16="http://schemas.microsoft.com/office/drawing/2014/main" id="{D54E9464-4552-781B-FA4C-52EDEEDBF1EA}"/>
              </a:ext>
            </a:extLst>
          </p:cNvPr>
          <p:cNvPicPr>
            <a:picLocks noChangeAspect="1"/>
          </p:cNvPicPr>
          <p:nvPr userDrawn="1"/>
        </p:nvPicPr>
        <p:blipFill>
          <a:blip r:embed="rId10"/>
          <a:stretch>
            <a:fillRect/>
          </a:stretch>
        </p:blipFill>
        <p:spPr>
          <a:xfrm>
            <a:off x="10441460" y="4767291"/>
            <a:ext cx="1547030" cy="1314291"/>
          </a:xfrm>
          <a:prstGeom prst="rect">
            <a:avLst/>
          </a:prstGeom>
        </p:spPr>
      </p:pic>
    </p:spTree>
    <p:extLst>
      <p:ext uri="{BB962C8B-B14F-4D97-AF65-F5344CB8AC3E}">
        <p14:creationId xmlns:p14="http://schemas.microsoft.com/office/powerpoint/2010/main" val="259133113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5" r:id="rId5"/>
  </p:sldLayoutIdLst>
  <p:txStyles>
    <p:title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2" Type="http://schemas.openxmlformats.org/officeDocument/2006/relationships/hyperlink" Target="https://www.bia.gov/bia/ots/tcr/our-work-partnerships#tribal-climate-resilience-liaison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ia.gov/service/tcr-liaison" TargetMode="External"/><Relationship Id="rId7" Type="http://schemas.openxmlformats.org/officeDocument/2006/relationships/hyperlink" Target="https://www.bia.gov/service/tcr-annual-awards-program" TargetMode="Externa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www.bia.gov/service/climate-resource-directory" TargetMode="External"/><Relationship Id="rId5" Type="http://schemas.openxmlformats.org/officeDocument/2006/relationships/hyperlink" Target="https://www.bia.gov/service/community-driven-relocation" TargetMode="External"/><Relationship Id="rId4" Type="http://schemas.openxmlformats.org/officeDocument/2006/relationships/hyperlink" Target="https://www.bia.gov/service/tribal-climate-youth-progra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traw hat holding a microphone&#10;&#10;Description automatically generated">
            <a:extLst>
              <a:ext uri="{FF2B5EF4-FFF2-40B4-BE49-F238E27FC236}">
                <a16:creationId xmlns:a16="http://schemas.microsoft.com/office/drawing/2014/main" id="{57207AF7-B350-B874-5E50-B78333558B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431"/>
            <a:ext cx="7772400" cy="4342100"/>
          </a:xfrm>
          <a:prstGeom prst="rect">
            <a:avLst/>
          </a:prstGeom>
        </p:spPr>
      </p:pic>
      <p:pic>
        <p:nvPicPr>
          <p:cNvPr id="6" name="Picture 5">
            <a:extLst>
              <a:ext uri="{FF2B5EF4-FFF2-40B4-BE49-F238E27FC236}">
                <a16:creationId xmlns:a16="http://schemas.microsoft.com/office/drawing/2014/main" id="{E2310779-0AA9-82F9-9A8F-47E03EDD5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592"/>
            <a:ext cx="12407630" cy="6935184"/>
          </a:xfrm>
          <a:prstGeom prst="rect">
            <a:avLst/>
          </a:prstGeom>
        </p:spPr>
      </p:pic>
    </p:spTree>
    <p:extLst>
      <p:ext uri="{BB962C8B-B14F-4D97-AF65-F5344CB8AC3E}">
        <p14:creationId xmlns:p14="http://schemas.microsoft.com/office/powerpoint/2010/main" val="395653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mountains and water&#10;&#10;Description automatically generated">
            <a:extLst>
              <a:ext uri="{FF2B5EF4-FFF2-40B4-BE49-F238E27FC236}">
                <a16:creationId xmlns:a16="http://schemas.microsoft.com/office/drawing/2014/main" id="{B2F3E933-6D8D-FA87-58B7-D5938F5B63E2}"/>
              </a:ext>
            </a:extLst>
          </p:cNvPr>
          <p:cNvPicPr>
            <a:picLocks noChangeAspect="1"/>
          </p:cNvPicPr>
          <p:nvPr/>
        </p:nvPicPr>
        <p:blipFill>
          <a:blip r:embed="rId2"/>
          <a:stretch>
            <a:fillRect/>
          </a:stretch>
        </p:blipFill>
        <p:spPr>
          <a:xfrm>
            <a:off x="5921828" y="0"/>
            <a:ext cx="6270171" cy="6270171"/>
          </a:xfrm>
          <a:prstGeom prst="rect">
            <a:avLst/>
          </a:prstGeom>
        </p:spPr>
      </p:pic>
      <p:sp>
        <p:nvSpPr>
          <p:cNvPr id="5" name="Rectangle 4">
            <a:extLst>
              <a:ext uri="{FF2B5EF4-FFF2-40B4-BE49-F238E27FC236}">
                <a16:creationId xmlns:a16="http://schemas.microsoft.com/office/drawing/2014/main" id="{76E91A19-13FD-223D-90E3-20AA4C481533}"/>
              </a:ext>
            </a:extLst>
          </p:cNvPr>
          <p:cNvSpPr/>
          <p:nvPr/>
        </p:nvSpPr>
        <p:spPr>
          <a:xfrm>
            <a:off x="5921827" y="0"/>
            <a:ext cx="6270171" cy="6270171"/>
          </a:xfrm>
          <a:prstGeom prst="rect">
            <a:avLst/>
          </a:prstGeom>
          <a:gradFill>
            <a:gsLst>
              <a:gs pos="50000">
                <a:srgbClr val="FFFFFF"/>
              </a:gs>
              <a:gs pos="0">
                <a:schemeClr val="bg1">
                  <a:alpha val="0"/>
                </a:schemeClr>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117;g30631341f5e_0_31">
            <a:extLst>
              <a:ext uri="{FF2B5EF4-FFF2-40B4-BE49-F238E27FC236}">
                <a16:creationId xmlns:a16="http://schemas.microsoft.com/office/drawing/2014/main" id="{AC37945E-254B-14BD-65A1-F1550B62FD2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41600" y="1341121"/>
            <a:ext cx="6106160" cy="4541519"/>
          </a:xfrm>
          <a:prstGeom prst="rect">
            <a:avLst/>
          </a:prstGeom>
          <a:noFill/>
          <a:ln>
            <a:noFill/>
          </a:ln>
        </p:spPr>
      </p:pic>
      <p:sp>
        <p:nvSpPr>
          <p:cNvPr id="13" name="Title 1">
            <a:extLst>
              <a:ext uri="{FF2B5EF4-FFF2-40B4-BE49-F238E27FC236}">
                <a16:creationId xmlns:a16="http://schemas.microsoft.com/office/drawing/2014/main" id="{78007FDE-DA43-9C28-1F81-86E3D7B1DD35}"/>
              </a:ext>
            </a:extLst>
          </p:cNvPr>
          <p:cNvSpPr>
            <a:spLocks noGrp="1"/>
          </p:cNvSpPr>
          <p:nvPr>
            <p:ph type="title"/>
          </p:nvPr>
        </p:nvSpPr>
        <p:spPr>
          <a:xfrm>
            <a:off x="2641600" y="365125"/>
            <a:ext cx="8712200" cy="1325563"/>
          </a:xfrm>
        </p:spPr>
        <p:txBody>
          <a:bodyPr>
            <a:normAutofit/>
          </a:bodyPr>
          <a:lstStyle/>
          <a:p>
            <a:r>
              <a:rPr lang="en-US" sz="3500">
                <a:latin typeface="Leelawadee"/>
                <a:cs typeface="Leelawadee"/>
              </a:rPr>
              <a:t>NW- CASC Tribes &amp; Ecoregions</a:t>
            </a:r>
            <a:endParaRPr lang="en-US" sz="3500"/>
          </a:p>
        </p:txBody>
      </p:sp>
      <p:pic>
        <p:nvPicPr>
          <p:cNvPr id="2050" name="Picture 2" descr="Home">
            <a:extLst>
              <a:ext uri="{FF2B5EF4-FFF2-40B4-BE49-F238E27FC236}">
                <a16:creationId xmlns:a16="http://schemas.microsoft.com/office/drawing/2014/main" id="{00B48DA7-8A4C-E627-AF8C-6840A1538C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4287" y="5254121"/>
            <a:ext cx="946564" cy="51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5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ational Congress of American Indians Unveils New Visual">
            <a:extLst>
              <a:ext uri="{FF2B5EF4-FFF2-40B4-BE49-F238E27FC236}">
                <a16:creationId xmlns:a16="http://schemas.microsoft.com/office/drawing/2014/main" id="{7676F2E5-3BAA-359E-C1E9-B0D3F295755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8828" y="1309861"/>
            <a:ext cx="2555039" cy="255503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Institute for Tribal Environmental Professionals (ITEP) | Drought.gov">
            <a:extLst>
              <a:ext uri="{FF2B5EF4-FFF2-40B4-BE49-F238E27FC236}">
                <a16:creationId xmlns:a16="http://schemas.microsoft.com/office/drawing/2014/main" id="{043070F4-58F5-9E84-70E5-6388CDC3CC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4536" y="1975871"/>
            <a:ext cx="1325563" cy="13255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University of Oregon Logo PNG Vector (PDF) Free Download">
            <a:extLst>
              <a:ext uri="{FF2B5EF4-FFF2-40B4-BE49-F238E27FC236}">
                <a16:creationId xmlns:a16="http://schemas.microsoft.com/office/drawing/2014/main" id="{B1EC78A2-7B85-9BDE-EE82-E23BE48E29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39079" y="1990453"/>
            <a:ext cx="1158213" cy="1331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CRITFC">
            <a:extLst>
              <a:ext uri="{FF2B5EF4-FFF2-40B4-BE49-F238E27FC236}">
                <a16:creationId xmlns:a16="http://schemas.microsoft.com/office/drawing/2014/main" id="{4323C976-0490-6E17-D9FC-376A77AEF3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08542" y="1826477"/>
            <a:ext cx="1568922" cy="15663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rthwest Indian Fisheries Commission">
            <a:extLst>
              <a:ext uri="{FF2B5EF4-FFF2-40B4-BE49-F238E27FC236}">
                <a16:creationId xmlns:a16="http://schemas.microsoft.com/office/drawing/2014/main" id="{78CA8E10-588D-1638-874C-B30F3EEEDB5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46459" y="3626689"/>
            <a:ext cx="1627275" cy="16272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Upper Columbia United Tribes - Wikipedia">
            <a:extLst>
              <a:ext uri="{FF2B5EF4-FFF2-40B4-BE49-F238E27FC236}">
                <a16:creationId xmlns:a16="http://schemas.microsoft.com/office/drawing/2014/main" id="{C22BF30E-8082-6CE0-97B5-1B0245BF3D3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57612" y="3536268"/>
            <a:ext cx="2636982" cy="14422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Upper Snake River Tribes Foundation | U.S. Fish &amp; Wildlife Service">
            <a:extLst>
              <a:ext uri="{FF2B5EF4-FFF2-40B4-BE49-F238E27FC236}">
                <a16:creationId xmlns:a16="http://schemas.microsoft.com/office/drawing/2014/main" id="{73C77BC3-FF21-341C-4F62-53AB96DD047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135145" y="1917829"/>
            <a:ext cx="1363839" cy="13836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2" name="Picture 18" descr="Cascadia Partner Forum | One Earth">
            <a:extLst>
              <a:ext uri="{FF2B5EF4-FFF2-40B4-BE49-F238E27FC236}">
                <a16:creationId xmlns:a16="http://schemas.microsoft.com/office/drawing/2014/main" id="{C0F5AC1C-1A75-8B5C-12D5-B953DC565CB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88236" y="3503558"/>
            <a:ext cx="1690553" cy="16905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4" name="Picture 20" descr="The Trust for Public Land – Texas Land Trust Council">
            <a:extLst>
              <a:ext uri="{FF2B5EF4-FFF2-40B4-BE49-F238E27FC236}">
                <a16:creationId xmlns:a16="http://schemas.microsoft.com/office/drawing/2014/main" id="{E2ECFDC6-5F3A-8F6D-A48F-EBDD8DF531D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62631" y="2454610"/>
            <a:ext cx="3828127" cy="382812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limate Impacts Group">
            <a:extLst>
              <a:ext uri="{FF2B5EF4-FFF2-40B4-BE49-F238E27FC236}">
                <a16:creationId xmlns:a16="http://schemas.microsoft.com/office/drawing/2014/main" id="{40F84AE9-78BA-F59A-E7C2-77BA0B59ADE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65550" y="1873258"/>
            <a:ext cx="936714" cy="1566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F73480-8E74-9479-42EF-7A9C3E09C81D}"/>
              </a:ext>
            </a:extLst>
          </p:cNvPr>
          <p:cNvSpPr>
            <a:spLocks noGrp="1"/>
          </p:cNvSpPr>
          <p:nvPr>
            <p:ph type="title"/>
          </p:nvPr>
        </p:nvSpPr>
        <p:spPr>
          <a:xfrm>
            <a:off x="2146459" y="154676"/>
            <a:ext cx="8712200" cy="1325563"/>
          </a:xfrm>
        </p:spPr>
        <p:txBody>
          <a:bodyPr/>
          <a:lstStyle/>
          <a:p>
            <a:r>
              <a:rPr lang="en-US">
                <a:latin typeface="Leelawadee"/>
                <a:cs typeface="Leelawadee"/>
              </a:rPr>
              <a:t>ATNI Climate Program Partners</a:t>
            </a:r>
            <a:endParaRPr lang="en-US"/>
          </a:p>
        </p:txBody>
      </p:sp>
    </p:spTree>
    <p:extLst>
      <p:ext uri="{BB962C8B-B14F-4D97-AF65-F5344CB8AC3E}">
        <p14:creationId xmlns:p14="http://schemas.microsoft.com/office/powerpoint/2010/main" val="111984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2ACC241F-C275-C10C-FA3E-8FF5699C81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12244" y="-1520"/>
            <a:ext cx="8393020" cy="6270172"/>
          </a:xfrm>
          <a:prstGeom prst="rect">
            <a:avLst/>
          </a:prstGeom>
        </p:spPr>
      </p:pic>
      <p:sp>
        <p:nvSpPr>
          <p:cNvPr id="3" name="Subtitle 2">
            <a:extLst>
              <a:ext uri="{FF2B5EF4-FFF2-40B4-BE49-F238E27FC236}">
                <a16:creationId xmlns:a16="http://schemas.microsoft.com/office/drawing/2014/main" id="{5E27406B-A657-2167-FCDB-C09B95BE5A20}"/>
              </a:ext>
            </a:extLst>
          </p:cNvPr>
          <p:cNvSpPr>
            <a:spLocks noGrp="1"/>
          </p:cNvSpPr>
          <p:nvPr>
            <p:ph idx="1"/>
          </p:nvPr>
        </p:nvSpPr>
        <p:spPr>
          <a:xfrm>
            <a:off x="1270000" y="1825625"/>
            <a:ext cx="10083800" cy="4351338"/>
          </a:xfrm>
        </p:spPr>
        <p:txBody>
          <a:bodyPr vert="horz" lIns="91440" tIns="45720" rIns="91440" bIns="45720" rtlCol="0" anchor="t">
            <a:normAutofit/>
          </a:bodyPr>
          <a:lstStyle/>
          <a:p>
            <a:pPr marL="1371600" rtl="0" fontAlgn="base">
              <a:spcBef>
                <a:spcPts val="0"/>
              </a:spcBef>
              <a:spcAft>
                <a:spcPts val="0"/>
              </a:spcAft>
              <a:buFont typeface="+mj-lt"/>
              <a:buAutoNum type="arabicPeriod"/>
            </a:pPr>
            <a:endParaRPr lang="en-US" sz="1800" b="0" i="0" u="none" strike="noStrike">
              <a:solidFill>
                <a:srgbClr val="000000"/>
              </a:solidFill>
              <a:effectLst/>
              <a:latin typeface="Arial" panose="020B0604020202020204" pitchFamily="34" charset="0"/>
            </a:endParaRPr>
          </a:p>
          <a:p>
            <a:endParaRPr lang="en-US"/>
          </a:p>
        </p:txBody>
      </p:sp>
      <p:sp>
        <p:nvSpPr>
          <p:cNvPr id="8" name="Rectangle 7">
            <a:extLst>
              <a:ext uri="{FF2B5EF4-FFF2-40B4-BE49-F238E27FC236}">
                <a16:creationId xmlns:a16="http://schemas.microsoft.com/office/drawing/2014/main" id="{60AF4D60-016B-96BD-790C-70EF2F5A01A8}"/>
              </a:ext>
            </a:extLst>
          </p:cNvPr>
          <p:cNvSpPr/>
          <p:nvPr/>
        </p:nvSpPr>
        <p:spPr>
          <a:xfrm>
            <a:off x="2992189" y="0"/>
            <a:ext cx="2182111" cy="6270171"/>
          </a:xfrm>
          <a:prstGeom prst="rect">
            <a:avLst/>
          </a:prstGeom>
          <a:gradFill>
            <a:gsLst>
              <a:gs pos="50000">
                <a:srgbClr val="FFFFFF"/>
              </a:gs>
              <a:gs pos="0">
                <a:schemeClr val="bg1">
                  <a:alpha val="0"/>
                </a:schemeClr>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riangles with orange and blue text&#10;&#10;Description automatically generated">
            <a:extLst>
              <a:ext uri="{FF2B5EF4-FFF2-40B4-BE49-F238E27FC236}">
                <a16:creationId xmlns:a16="http://schemas.microsoft.com/office/drawing/2014/main" id="{6CD7DD72-5F0E-49CA-1340-963EB958A180}"/>
              </a:ext>
            </a:extLst>
          </p:cNvPr>
          <p:cNvPicPr>
            <a:picLocks noChangeAspect="1"/>
          </p:cNvPicPr>
          <p:nvPr/>
        </p:nvPicPr>
        <p:blipFill>
          <a:blip r:embed="rId4"/>
          <a:stretch>
            <a:fillRect/>
          </a:stretch>
        </p:blipFill>
        <p:spPr>
          <a:xfrm>
            <a:off x="2375722" y="2767485"/>
            <a:ext cx="1427710" cy="1057275"/>
          </a:xfrm>
          <a:prstGeom prst="rect">
            <a:avLst/>
          </a:prstGeom>
        </p:spPr>
      </p:pic>
      <p:pic>
        <p:nvPicPr>
          <p:cNvPr id="6" name="Picture 5" descr="A orange sign with white text&#10;&#10;Description automatically generated">
            <a:extLst>
              <a:ext uri="{FF2B5EF4-FFF2-40B4-BE49-F238E27FC236}">
                <a16:creationId xmlns:a16="http://schemas.microsoft.com/office/drawing/2014/main" id="{0883BA17-1087-D379-28EB-5668DB894F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5722" y="4400856"/>
            <a:ext cx="1487734" cy="1251049"/>
          </a:xfrm>
          <a:prstGeom prst="rect">
            <a:avLst/>
          </a:prstGeom>
        </p:spPr>
      </p:pic>
      <p:sp>
        <p:nvSpPr>
          <p:cNvPr id="7" name="TextBox 6">
            <a:extLst>
              <a:ext uri="{FF2B5EF4-FFF2-40B4-BE49-F238E27FC236}">
                <a16:creationId xmlns:a16="http://schemas.microsoft.com/office/drawing/2014/main" id="{EC1ABA23-8DDE-DDE8-6C8A-E8A39CDE98CE}"/>
              </a:ext>
            </a:extLst>
          </p:cNvPr>
          <p:cNvSpPr txBox="1"/>
          <p:nvPr/>
        </p:nvSpPr>
        <p:spPr>
          <a:xfrm>
            <a:off x="2197685" y="1172510"/>
            <a:ext cx="19420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August 25-30,</a:t>
            </a:r>
          </a:p>
          <a:p>
            <a:r>
              <a:rPr lang="en-US" sz="2400" b="1">
                <a:cs typeface="Calibri"/>
              </a:rPr>
              <a:t>Corbett OR</a:t>
            </a:r>
            <a:endParaRPr lang="en-US" sz="2400">
              <a:cs typeface="Calibri"/>
            </a:endParaRPr>
          </a:p>
        </p:txBody>
      </p:sp>
      <p:sp>
        <p:nvSpPr>
          <p:cNvPr id="2" name="Title 1">
            <a:extLst>
              <a:ext uri="{FF2B5EF4-FFF2-40B4-BE49-F238E27FC236}">
                <a16:creationId xmlns:a16="http://schemas.microsoft.com/office/drawing/2014/main" id="{C3F73480-8E74-9479-42EF-7A9C3E09C81D}"/>
              </a:ext>
            </a:extLst>
          </p:cNvPr>
          <p:cNvSpPr>
            <a:spLocks noGrp="1"/>
          </p:cNvSpPr>
          <p:nvPr>
            <p:ph type="title"/>
          </p:nvPr>
        </p:nvSpPr>
        <p:spPr>
          <a:xfrm>
            <a:off x="2151605" y="154306"/>
            <a:ext cx="8712200" cy="1325563"/>
          </a:xfrm>
        </p:spPr>
        <p:txBody>
          <a:bodyPr/>
          <a:lstStyle/>
          <a:p>
            <a:r>
              <a:rPr lang="en-US">
                <a:latin typeface="Leelawadee"/>
                <a:cs typeface="Leelawadee"/>
              </a:rPr>
              <a:t>Tribal Climate Camp</a:t>
            </a:r>
            <a:endParaRPr lang="en-US"/>
          </a:p>
        </p:txBody>
      </p:sp>
    </p:spTree>
    <p:extLst>
      <p:ext uri="{BB962C8B-B14F-4D97-AF65-F5344CB8AC3E}">
        <p14:creationId xmlns:p14="http://schemas.microsoft.com/office/powerpoint/2010/main" val="171857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room&#10;&#10;Description automatically generated">
            <a:extLst>
              <a:ext uri="{FF2B5EF4-FFF2-40B4-BE49-F238E27FC236}">
                <a16:creationId xmlns:a16="http://schemas.microsoft.com/office/drawing/2014/main" id="{97543CB3-5574-5E1C-672B-5302C427F9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69775" y="0"/>
            <a:ext cx="6722226" cy="6290561"/>
          </a:xfrm>
          <a:prstGeom prst="rect">
            <a:avLst/>
          </a:prstGeom>
        </p:spPr>
      </p:pic>
      <p:sp>
        <p:nvSpPr>
          <p:cNvPr id="8" name="Rectangle 7">
            <a:extLst>
              <a:ext uri="{FF2B5EF4-FFF2-40B4-BE49-F238E27FC236}">
                <a16:creationId xmlns:a16="http://schemas.microsoft.com/office/drawing/2014/main" id="{7F16A6F6-6247-3310-9CAF-C6373E51EFEB}"/>
              </a:ext>
            </a:extLst>
          </p:cNvPr>
          <p:cNvSpPr/>
          <p:nvPr/>
        </p:nvSpPr>
        <p:spPr>
          <a:xfrm>
            <a:off x="3280229" y="0"/>
            <a:ext cx="6279407" cy="6270171"/>
          </a:xfrm>
          <a:prstGeom prst="rect">
            <a:avLst/>
          </a:prstGeom>
          <a:gradFill>
            <a:gsLst>
              <a:gs pos="50000">
                <a:srgbClr val="FFFFFF"/>
              </a:gs>
              <a:gs pos="0">
                <a:schemeClr val="bg1">
                  <a:alpha val="0"/>
                </a:schemeClr>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B427418-52AC-100E-5249-9BC7AC3A210C}"/>
              </a:ext>
            </a:extLst>
          </p:cNvPr>
          <p:cNvGraphicFramePr>
            <a:graphicFrameLocks noGrp="1"/>
          </p:cNvGraphicFramePr>
          <p:nvPr>
            <p:extLst>
              <p:ext uri="{D42A27DB-BD31-4B8C-83A1-F6EECF244321}">
                <p14:modId xmlns:p14="http://schemas.microsoft.com/office/powerpoint/2010/main" val="1934432758"/>
              </p:ext>
            </p:extLst>
          </p:nvPr>
        </p:nvGraphicFramePr>
        <p:xfrm>
          <a:off x="2299616" y="1303195"/>
          <a:ext cx="4224714" cy="4622800"/>
        </p:xfrm>
        <a:graphic>
          <a:graphicData uri="http://schemas.openxmlformats.org/drawingml/2006/table">
            <a:tbl>
              <a:tblPr bandRow="1">
                <a:tableStyleId>{5C22544A-7EE6-4342-B048-85BDC9FD1C3A}</a:tableStyleId>
              </a:tblPr>
              <a:tblGrid>
                <a:gridCol w="4224714">
                  <a:extLst>
                    <a:ext uri="{9D8B030D-6E8A-4147-A177-3AD203B41FA5}">
                      <a16:colId xmlns:a16="http://schemas.microsoft.com/office/drawing/2014/main" val="2791656760"/>
                    </a:ext>
                  </a:extLst>
                </a:gridCol>
              </a:tblGrid>
              <a:tr h="0">
                <a:tc>
                  <a:txBody>
                    <a:bodyPr/>
                    <a:lstStyle/>
                    <a:p>
                      <a:pPr rtl="0" fontAlgn="t"/>
                      <a:r>
                        <a:rPr lang="en-US" sz="1500" b="1" i="0" u="none" strike="noStrike">
                          <a:solidFill>
                            <a:srgbClr val="000000"/>
                          </a:solidFill>
                          <a:effectLst/>
                          <a:latin typeface="+mn-lt"/>
                        </a:rPr>
                        <a:t>Tribe / Tribal Organizations Present</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AF"/>
                    </a:solidFill>
                  </a:tcPr>
                </a:tc>
                <a:extLst>
                  <a:ext uri="{0D108BD9-81ED-4DB2-BD59-A6C34878D82A}">
                    <a16:rowId xmlns:a16="http://schemas.microsoft.com/office/drawing/2014/main" val="632279085"/>
                  </a:ext>
                </a:extLst>
              </a:tr>
              <a:tr h="0">
                <a:tc>
                  <a:txBody>
                    <a:bodyPr/>
                    <a:lstStyle/>
                    <a:p>
                      <a:pPr rtl="0" fontAlgn="t"/>
                      <a:r>
                        <a:rPr lang="en-US" sz="1500" b="1" i="0" u="none" strike="noStrike">
                          <a:solidFill>
                            <a:srgbClr val="000000"/>
                          </a:solidFill>
                          <a:effectLst/>
                          <a:latin typeface="+mn-lt"/>
                        </a:rPr>
                        <a:t>Hoh Indian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272916"/>
                  </a:ext>
                </a:extLst>
              </a:tr>
              <a:tr h="0">
                <a:tc>
                  <a:txBody>
                    <a:bodyPr/>
                    <a:lstStyle/>
                    <a:p>
                      <a:pPr rtl="0" fontAlgn="t"/>
                      <a:r>
                        <a:rPr lang="en-US" sz="1500" b="1" i="0" u="none" strike="noStrike">
                          <a:solidFill>
                            <a:srgbClr val="000000"/>
                          </a:solidFill>
                          <a:effectLst/>
                          <a:latin typeface="+mn-lt"/>
                        </a:rPr>
                        <a:t>Jamestown S’Klallam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3661"/>
                  </a:ext>
                </a:extLst>
              </a:tr>
              <a:tr h="0">
                <a:tc>
                  <a:txBody>
                    <a:bodyPr/>
                    <a:lstStyle/>
                    <a:p>
                      <a:pPr rtl="0" fontAlgn="t"/>
                      <a:r>
                        <a:rPr lang="en-US" sz="1500" b="1" i="0" u="none" strike="noStrike">
                          <a:solidFill>
                            <a:srgbClr val="000000"/>
                          </a:solidFill>
                          <a:effectLst/>
                          <a:latin typeface="+mn-lt"/>
                        </a:rPr>
                        <a:t>Port Gamble S’Klallam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8424109"/>
                  </a:ext>
                </a:extLst>
              </a:tr>
              <a:tr h="0">
                <a:tc>
                  <a:txBody>
                    <a:bodyPr/>
                    <a:lstStyle/>
                    <a:p>
                      <a:pPr rtl="0" fontAlgn="t"/>
                      <a:r>
                        <a:rPr lang="en-US" sz="1500" b="1" i="0" u="none" strike="noStrike">
                          <a:solidFill>
                            <a:srgbClr val="000000"/>
                          </a:solidFill>
                          <a:effectLst/>
                          <a:latin typeface="+mn-lt"/>
                        </a:rPr>
                        <a:t>Columbia River Inter-Tribal Fish Commission</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443340"/>
                  </a:ext>
                </a:extLst>
              </a:tr>
              <a:tr h="0">
                <a:tc>
                  <a:txBody>
                    <a:bodyPr/>
                    <a:lstStyle/>
                    <a:p>
                      <a:pPr rtl="0" fontAlgn="t"/>
                      <a:r>
                        <a:rPr lang="en-US" sz="1500" b="1" i="0" u="none" strike="noStrike">
                          <a:solidFill>
                            <a:srgbClr val="000000"/>
                          </a:solidFill>
                          <a:effectLst/>
                          <a:latin typeface="+mn-lt"/>
                        </a:rPr>
                        <a:t>Scotts Valley Band of Pomo Indians </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605775"/>
                  </a:ext>
                </a:extLst>
              </a:tr>
              <a:tr h="0">
                <a:tc>
                  <a:txBody>
                    <a:bodyPr/>
                    <a:lstStyle/>
                    <a:p>
                      <a:pPr rtl="0" fontAlgn="t"/>
                      <a:r>
                        <a:rPr lang="en-US" sz="1500" b="1" i="0" u="none" strike="noStrike">
                          <a:solidFill>
                            <a:srgbClr val="000000"/>
                          </a:solidFill>
                          <a:effectLst/>
                          <a:latin typeface="+mn-lt"/>
                        </a:rPr>
                        <a:t>Sauk-Suiattle Indian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2565421"/>
                  </a:ext>
                </a:extLst>
              </a:tr>
              <a:tr h="0">
                <a:tc>
                  <a:txBody>
                    <a:bodyPr/>
                    <a:lstStyle/>
                    <a:p>
                      <a:pPr rtl="0" fontAlgn="t"/>
                      <a:r>
                        <a:rPr lang="en-US" sz="1500" b="1" i="0" u="none" strike="noStrike">
                          <a:solidFill>
                            <a:srgbClr val="000000"/>
                          </a:solidFill>
                          <a:effectLst/>
                          <a:latin typeface="+mn-lt"/>
                        </a:rPr>
                        <a:t>Snoqualmie Indian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22438"/>
                  </a:ext>
                </a:extLst>
              </a:tr>
              <a:tr h="0">
                <a:tc>
                  <a:txBody>
                    <a:bodyPr/>
                    <a:lstStyle/>
                    <a:p>
                      <a:pPr rtl="0" fontAlgn="t"/>
                      <a:r>
                        <a:rPr lang="en-US" sz="1500" b="1" i="0" u="none" strike="noStrike">
                          <a:solidFill>
                            <a:srgbClr val="000000"/>
                          </a:solidFill>
                          <a:effectLst/>
                          <a:latin typeface="+mn-lt"/>
                        </a:rPr>
                        <a:t>Confederated Tribes of Yakama Nation</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461036"/>
                  </a:ext>
                </a:extLst>
              </a:tr>
              <a:tr h="0">
                <a:tc>
                  <a:txBody>
                    <a:bodyPr/>
                    <a:lstStyle/>
                    <a:p>
                      <a:pPr rtl="0" fontAlgn="t"/>
                      <a:r>
                        <a:rPr lang="en-US" sz="1500" b="1" i="0" u="none" strike="noStrike">
                          <a:solidFill>
                            <a:srgbClr val="000000"/>
                          </a:solidFill>
                          <a:effectLst/>
                          <a:latin typeface="+mn-lt"/>
                        </a:rPr>
                        <a:t>Nez Perce Tribe</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508708"/>
                  </a:ext>
                </a:extLst>
              </a:tr>
              <a:tr h="0">
                <a:tc>
                  <a:txBody>
                    <a:bodyPr/>
                    <a:lstStyle/>
                    <a:p>
                      <a:pPr rtl="0" fontAlgn="t"/>
                      <a:r>
                        <a:rPr lang="en-US" sz="1500" b="1" i="0" u="none" strike="noStrike">
                          <a:solidFill>
                            <a:srgbClr val="000000"/>
                          </a:solidFill>
                          <a:effectLst/>
                          <a:latin typeface="+mn-lt"/>
                        </a:rPr>
                        <a:t>Confederated Tribes of Warm Springs</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0904137"/>
                  </a:ext>
                </a:extLst>
              </a:tr>
              <a:tr h="0">
                <a:tc>
                  <a:txBody>
                    <a:bodyPr/>
                    <a:lstStyle/>
                    <a:p>
                      <a:pPr rtl="0" fontAlgn="t"/>
                      <a:r>
                        <a:rPr lang="en-US" sz="1500" b="1" i="0" u="none" strike="noStrike">
                          <a:solidFill>
                            <a:srgbClr val="000000"/>
                          </a:solidFill>
                          <a:effectLst/>
                          <a:latin typeface="+mn-lt"/>
                        </a:rPr>
                        <a:t>White Earth Band of Chippewa</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6773974"/>
                  </a:ext>
                </a:extLst>
              </a:tr>
              <a:tr h="0">
                <a:tc>
                  <a:txBody>
                    <a:bodyPr/>
                    <a:lstStyle/>
                    <a:p>
                      <a:pPr rtl="0" fontAlgn="t"/>
                      <a:r>
                        <a:rPr lang="en-US" sz="1500" b="1" i="0" u="none" strike="noStrike">
                          <a:solidFill>
                            <a:srgbClr val="000000"/>
                          </a:solidFill>
                          <a:effectLst/>
                          <a:latin typeface="+mn-lt"/>
                        </a:rPr>
                        <a:t>Fort Peck Assiniboine &amp; Sioux Tribes</a:t>
                      </a:r>
                      <a:endParaRPr lang="en-US" sz="15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183904"/>
                  </a:ext>
                </a:extLst>
              </a:tr>
            </a:tbl>
          </a:graphicData>
        </a:graphic>
      </p:graphicFrame>
      <p:sp>
        <p:nvSpPr>
          <p:cNvPr id="11" name="Title 1">
            <a:extLst>
              <a:ext uri="{FF2B5EF4-FFF2-40B4-BE49-F238E27FC236}">
                <a16:creationId xmlns:a16="http://schemas.microsoft.com/office/drawing/2014/main" id="{5DAE4EBF-217C-350D-6E2F-02FAB98B6870}"/>
              </a:ext>
            </a:extLst>
          </p:cNvPr>
          <p:cNvSpPr txBox="1">
            <a:spLocks/>
          </p:cNvSpPr>
          <p:nvPr/>
        </p:nvSpPr>
        <p:spPr>
          <a:xfrm>
            <a:off x="2151605" y="154306"/>
            <a:ext cx="8712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a:lstStyle>
          <a:p>
            <a:r>
              <a:rPr lang="en-US">
                <a:latin typeface="Leelawadee"/>
                <a:cs typeface="Leelawadee"/>
              </a:rPr>
              <a:t>Tribal Climate Camp</a:t>
            </a:r>
            <a:endParaRPr lang="en-US"/>
          </a:p>
        </p:txBody>
      </p:sp>
    </p:spTree>
    <p:extLst>
      <p:ext uri="{BB962C8B-B14F-4D97-AF65-F5344CB8AC3E}">
        <p14:creationId xmlns:p14="http://schemas.microsoft.com/office/powerpoint/2010/main" val="214959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2E5C2-EA7A-BE27-E53F-EF924FD5AAC9}"/>
              </a:ext>
            </a:extLst>
          </p:cNvPr>
          <p:cNvSpPr/>
          <p:nvPr/>
        </p:nvSpPr>
        <p:spPr>
          <a:xfrm>
            <a:off x="9748872" y="4803559"/>
            <a:ext cx="2450559" cy="1455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a:xfrm>
            <a:off x="2028668" y="5120"/>
            <a:ext cx="9359768" cy="1325563"/>
          </a:xfrm>
        </p:spPr>
        <p:txBody>
          <a:bodyPr>
            <a:normAutofit/>
          </a:bodyPr>
          <a:lstStyle/>
          <a:p>
            <a:r>
              <a:rPr lang="en-US" sz="4000">
                <a:latin typeface="Leelawadee"/>
                <a:cs typeface="Leelawadee"/>
              </a:rPr>
              <a:t>Tribal Coastal Resilience Portfolio</a:t>
            </a:r>
            <a:endParaRPr lang="en-US" sz="4000"/>
          </a:p>
        </p:txBody>
      </p:sp>
      <p:pic>
        <p:nvPicPr>
          <p:cNvPr id="2" name="Content Placeholder 1" descr="A poster of a fish swimming in the water&#10;&#10;Description automatically generated">
            <a:extLst>
              <a:ext uri="{FF2B5EF4-FFF2-40B4-BE49-F238E27FC236}">
                <a16:creationId xmlns:a16="http://schemas.microsoft.com/office/drawing/2014/main" id="{3359C7CC-CF4F-249F-03A7-472AE449555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28668" y="1177374"/>
            <a:ext cx="3508740" cy="4525125"/>
          </a:xfrm>
          <a:ln>
            <a:noFill/>
          </a:ln>
        </p:spPr>
      </p:pic>
      <p:sp>
        <p:nvSpPr>
          <p:cNvPr id="5" name="TextBox 4">
            <a:extLst>
              <a:ext uri="{FF2B5EF4-FFF2-40B4-BE49-F238E27FC236}">
                <a16:creationId xmlns:a16="http://schemas.microsoft.com/office/drawing/2014/main" id="{92D7B753-0EB4-2B05-BE0B-448A3B35F6BA}"/>
              </a:ext>
            </a:extLst>
          </p:cNvPr>
          <p:cNvSpPr txBox="1"/>
          <p:nvPr/>
        </p:nvSpPr>
        <p:spPr>
          <a:xfrm>
            <a:off x="5416491" y="1145781"/>
            <a:ext cx="2931439"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cs typeface="Calibri" panose="020F0502020204030204"/>
              </a:rPr>
              <a:t>6 Listening Sessions</a:t>
            </a:r>
            <a:endParaRPr lang="en-US" sz="2000" b="1">
              <a:ea typeface="Calibri"/>
              <a:cs typeface="Calibri" panose="020F0502020204030204"/>
            </a:endParaRPr>
          </a:p>
          <a:p>
            <a:pPr marL="285750" indent="-285750">
              <a:buFont typeface="Arial"/>
              <a:buChar char="•"/>
            </a:pPr>
            <a:r>
              <a:rPr lang="en-US" sz="2000" b="1">
                <a:cs typeface="Calibri" panose="020F0502020204030204"/>
              </a:rPr>
              <a:t>40 Participants</a:t>
            </a:r>
            <a:endParaRPr lang="en-US" sz="2000" b="1">
              <a:ea typeface="Calibri"/>
              <a:cs typeface="Calibri" panose="020F0502020204030204"/>
            </a:endParaRPr>
          </a:p>
          <a:p>
            <a:pPr marL="285750" indent="-285750">
              <a:buFont typeface="Arial"/>
              <a:buChar char="•"/>
            </a:pPr>
            <a:r>
              <a:rPr lang="en-US" sz="2000" b="1">
                <a:cs typeface="Calibri" panose="020F0502020204030204"/>
              </a:rPr>
              <a:t>13 Tribes Represented</a:t>
            </a:r>
            <a:endParaRPr lang="en-US" sz="2000" b="1">
              <a:ea typeface="Calibri"/>
              <a:cs typeface="Calibri" panose="020F0502020204030204"/>
            </a:endParaRPr>
          </a:p>
          <a:p>
            <a:pPr marL="285750" indent="-285750">
              <a:buFont typeface="Arial"/>
              <a:buChar char="•"/>
            </a:pPr>
            <a:endParaRPr lang="en-US" sz="2000">
              <a:ea typeface="Calibri"/>
              <a:cs typeface="Calibri" panose="020F0502020204030204"/>
            </a:endParaRPr>
          </a:p>
          <a:p>
            <a:pPr marL="285750" indent="-285750">
              <a:buFont typeface="Arial"/>
              <a:buChar char="•"/>
            </a:pPr>
            <a:endParaRPr lang="en-US" sz="2000">
              <a:ea typeface="Calibri"/>
              <a:cs typeface="Calibri" panose="020F0502020204030204"/>
            </a:endParaRPr>
          </a:p>
          <a:p>
            <a:pPr marL="285750" indent="-285750">
              <a:buFont typeface="Arial"/>
              <a:buChar char="•"/>
            </a:pPr>
            <a:r>
              <a:rPr lang="en-US" sz="2400" b="1">
                <a:cs typeface="Calibri" panose="020F0502020204030204"/>
              </a:rPr>
              <a:t>Living Addendum </a:t>
            </a:r>
            <a:endParaRPr lang="en-US" sz="2400" b="1">
              <a:ea typeface="Calibri"/>
              <a:cs typeface="Calibri" panose="020F0502020204030204"/>
            </a:endParaRPr>
          </a:p>
        </p:txBody>
      </p:sp>
      <p:sp>
        <p:nvSpPr>
          <p:cNvPr id="6" name="TextBox 5">
            <a:extLst>
              <a:ext uri="{FF2B5EF4-FFF2-40B4-BE49-F238E27FC236}">
                <a16:creationId xmlns:a16="http://schemas.microsoft.com/office/drawing/2014/main" id="{0DE55222-4F2D-F7AB-81FA-A75DCEBBB4DA}"/>
              </a:ext>
            </a:extLst>
          </p:cNvPr>
          <p:cNvSpPr txBox="1"/>
          <p:nvPr/>
        </p:nvSpPr>
        <p:spPr>
          <a:xfrm>
            <a:off x="5665756" y="5552248"/>
            <a:ext cx="25540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ea typeface="Calibri"/>
                <a:cs typeface="Calibri"/>
              </a:rPr>
              <a:t>tinyurl.com/4pdb2kmv</a:t>
            </a:r>
          </a:p>
        </p:txBody>
      </p:sp>
      <p:pic>
        <p:nvPicPr>
          <p:cNvPr id="8" name="Picture 7" descr="A qr code with black squares&#10;&#10;Description automatically generated">
            <a:extLst>
              <a:ext uri="{FF2B5EF4-FFF2-40B4-BE49-F238E27FC236}">
                <a16:creationId xmlns:a16="http://schemas.microsoft.com/office/drawing/2014/main" id="{E7620EA6-BF1C-D5F2-B0CE-83917B881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187" y="3073821"/>
            <a:ext cx="2546649" cy="2564634"/>
          </a:xfrm>
          <a:prstGeom prst="rect">
            <a:avLst/>
          </a:prstGeom>
          <a:ln>
            <a:noFill/>
          </a:ln>
        </p:spPr>
      </p:pic>
      <p:pic>
        <p:nvPicPr>
          <p:cNvPr id="3" name="Picture 2" descr="A map of the united states&#10;&#10;Description automatically generated">
            <a:extLst>
              <a:ext uri="{FF2B5EF4-FFF2-40B4-BE49-F238E27FC236}">
                <a16:creationId xmlns:a16="http://schemas.microsoft.com/office/drawing/2014/main" id="{8BCD35AD-ABED-7AE1-16D8-D4815A22AE3B}"/>
              </a:ext>
            </a:extLst>
          </p:cNvPr>
          <p:cNvPicPr>
            <a:picLocks noChangeAspect="1"/>
          </p:cNvPicPr>
          <p:nvPr/>
        </p:nvPicPr>
        <p:blipFill>
          <a:blip r:embed="rId4" cstate="screen">
            <a:extLst>
              <a:ext uri="{28A0092B-C50C-407E-A947-70E740481C1C}">
                <a14:useLocalDpi xmlns:a14="http://schemas.microsoft.com/office/drawing/2010/main"/>
              </a:ext>
            </a:extLst>
          </a:blip>
          <a:srcRect l="-89"/>
          <a:stretch/>
        </p:blipFill>
        <p:spPr>
          <a:xfrm>
            <a:off x="8347931" y="1274479"/>
            <a:ext cx="3618802" cy="4478827"/>
          </a:xfrm>
          <a:prstGeom prst="rect">
            <a:avLst/>
          </a:prstGeom>
          <a:ln>
            <a:noFill/>
          </a:ln>
        </p:spPr>
      </p:pic>
    </p:spTree>
    <p:extLst>
      <p:ext uri="{BB962C8B-B14F-4D97-AF65-F5344CB8AC3E}">
        <p14:creationId xmlns:p14="http://schemas.microsoft.com/office/powerpoint/2010/main" val="393713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90A7BF-8791-CED3-A607-F99A4637230B}"/>
              </a:ext>
            </a:extLst>
          </p:cNvPr>
          <p:cNvSpPr>
            <a:spLocks noGrp="1"/>
          </p:cNvSpPr>
          <p:nvPr>
            <p:ph idx="1"/>
          </p:nvPr>
        </p:nvSpPr>
        <p:spPr>
          <a:xfrm>
            <a:off x="3213290" y="4183173"/>
            <a:ext cx="7203142" cy="1604547"/>
          </a:xfrm>
        </p:spPr>
        <p:txBody>
          <a:bodyPr vert="horz" lIns="91440" tIns="45720" rIns="91440" bIns="45720" rtlCol="0" anchor="t">
            <a:normAutofit fontScale="92500" lnSpcReduction="20000"/>
          </a:bodyPr>
          <a:lstStyle/>
          <a:p>
            <a:pPr marL="1143000" indent="0" fontAlgn="base">
              <a:spcBef>
                <a:spcPts val="0"/>
              </a:spcBef>
              <a:buNone/>
            </a:pPr>
            <a:r>
              <a:rPr lang="en-US" b="1">
                <a:latin typeface="Leelawadee"/>
                <a:cs typeface="Leelawadee"/>
              </a:rPr>
              <a:t>Informational Webinar</a:t>
            </a:r>
            <a:endParaRPr lang="en-US" b="1"/>
          </a:p>
          <a:p>
            <a:pPr marL="1143000" indent="0">
              <a:spcBef>
                <a:spcPts val="0"/>
              </a:spcBef>
              <a:buNone/>
            </a:pPr>
            <a:endParaRPr lang="en-US" b="1">
              <a:latin typeface="Leelawadee"/>
              <a:cs typeface="Leelawadee"/>
            </a:endParaRPr>
          </a:p>
          <a:p>
            <a:pPr marL="1143000" indent="0">
              <a:spcBef>
                <a:spcPts val="0"/>
              </a:spcBef>
              <a:buNone/>
            </a:pPr>
            <a:r>
              <a:rPr lang="en-US" b="1">
                <a:latin typeface="Leelawadee"/>
                <a:cs typeface="Leelawadee"/>
              </a:rPr>
              <a:t>October 16, 11am-12pm PT</a:t>
            </a:r>
            <a:endParaRPr lang="en-US" b="1"/>
          </a:p>
          <a:p>
            <a:pPr marL="1143000" indent="0">
              <a:spcBef>
                <a:spcPts val="0"/>
              </a:spcBef>
              <a:buNone/>
            </a:pPr>
            <a:endParaRPr lang="en-US">
              <a:latin typeface="Leelawadee"/>
              <a:cs typeface="Leelawadee"/>
            </a:endParaRPr>
          </a:p>
          <a:p>
            <a:pPr marL="1143000" indent="0">
              <a:spcBef>
                <a:spcPts val="0"/>
              </a:spcBef>
              <a:buNone/>
            </a:pPr>
            <a:r>
              <a:rPr lang="en-US" sz="2400">
                <a:latin typeface="Leelawadee"/>
                <a:cs typeface="Leelawadee"/>
              </a:rPr>
              <a:t>tinyurl.com/</a:t>
            </a:r>
            <a:r>
              <a:rPr lang="en-US" sz="2400" err="1">
                <a:latin typeface="Leelawadee"/>
                <a:cs typeface="Leelawadee"/>
              </a:rPr>
              <a:t>TCRReportWebinar</a:t>
            </a:r>
            <a:endParaRPr lang="en-US" sz="2400">
              <a:latin typeface="Leelawadee"/>
              <a:cs typeface="Leelawadee"/>
            </a:endParaRPr>
          </a:p>
        </p:txBody>
      </p:sp>
      <p:pic>
        <p:nvPicPr>
          <p:cNvPr id="3" name="Picture 2" descr="A qr code with black squares&#10;&#10;Description automatically generated">
            <a:extLst>
              <a:ext uri="{FF2B5EF4-FFF2-40B4-BE49-F238E27FC236}">
                <a16:creationId xmlns:a16="http://schemas.microsoft.com/office/drawing/2014/main" id="{0C699787-45A4-5A37-7085-4330F77CE9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9252" y="3861408"/>
            <a:ext cx="2248076" cy="2248076"/>
          </a:xfrm>
          <a:prstGeom prst="rect">
            <a:avLst/>
          </a:prstGeom>
          <a:ln>
            <a:noFill/>
          </a:ln>
        </p:spPr>
      </p:pic>
      <p:pic>
        <p:nvPicPr>
          <p:cNvPr id="5" name="Picture 4" descr="A red dollar sign on a black background&#10;&#10;Description automatically generated">
            <a:extLst>
              <a:ext uri="{FF2B5EF4-FFF2-40B4-BE49-F238E27FC236}">
                <a16:creationId xmlns:a16="http://schemas.microsoft.com/office/drawing/2014/main" id="{3D86B893-9BF4-8AA5-B01A-6B8D6543E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9101" y="1561817"/>
            <a:ext cx="1152525" cy="1152525"/>
          </a:xfrm>
          <a:prstGeom prst="rect">
            <a:avLst/>
          </a:prstGeom>
        </p:spPr>
      </p:pic>
      <p:sp>
        <p:nvSpPr>
          <p:cNvPr id="7" name="TextBox 2">
            <a:extLst>
              <a:ext uri="{FF2B5EF4-FFF2-40B4-BE49-F238E27FC236}">
                <a16:creationId xmlns:a16="http://schemas.microsoft.com/office/drawing/2014/main" id="{D894206D-11C7-1388-4B50-A6611BB284C8}"/>
              </a:ext>
            </a:extLst>
          </p:cNvPr>
          <p:cNvSpPr txBox="1"/>
          <p:nvPr/>
        </p:nvSpPr>
        <p:spPr>
          <a:xfrm>
            <a:off x="2122753" y="2800180"/>
            <a:ext cx="12899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BF1F24"/>
                </a:solidFill>
                <a:latin typeface="Roboto"/>
                <a:ea typeface="Roboto"/>
                <a:cs typeface="Roboto"/>
              </a:rPr>
              <a:t>FUNDING</a:t>
            </a:r>
            <a:endParaRPr lang="en-US"/>
          </a:p>
        </p:txBody>
      </p:sp>
      <p:pic>
        <p:nvPicPr>
          <p:cNvPr id="10" name="Picture 9" descr="A red line drawing of people and a gear&#10;&#10;Description automatically generated">
            <a:extLst>
              <a:ext uri="{FF2B5EF4-FFF2-40B4-BE49-F238E27FC236}">
                <a16:creationId xmlns:a16="http://schemas.microsoft.com/office/drawing/2014/main" id="{78DE45E9-D35B-414A-8F37-3960428264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0588" y="1575272"/>
            <a:ext cx="1111994" cy="1129625"/>
          </a:xfrm>
          <a:prstGeom prst="rect">
            <a:avLst/>
          </a:prstGeom>
        </p:spPr>
      </p:pic>
      <p:sp>
        <p:nvSpPr>
          <p:cNvPr id="11" name="TextBox 4">
            <a:extLst>
              <a:ext uri="{FF2B5EF4-FFF2-40B4-BE49-F238E27FC236}">
                <a16:creationId xmlns:a16="http://schemas.microsoft.com/office/drawing/2014/main" id="{3AD354AB-C2C8-3E0F-47EA-4ED176986812}"/>
              </a:ext>
            </a:extLst>
          </p:cNvPr>
          <p:cNvSpPr txBox="1"/>
          <p:nvPr/>
        </p:nvSpPr>
        <p:spPr>
          <a:xfrm>
            <a:off x="3747456" y="2794329"/>
            <a:ext cx="173800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BF1F24"/>
                </a:solidFill>
                <a:latin typeface="Roboto"/>
                <a:ea typeface="Roboto"/>
                <a:cs typeface="Roboto"/>
              </a:rPr>
              <a:t>STAFF &amp; WORKFORCE CAPACITY</a:t>
            </a:r>
            <a:endParaRPr lang="en-US">
              <a:ea typeface="Calibri"/>
              <a:cs typeface="Calibri"/>
            </a:endParaRPr>
          </a:p>
        </p:txBody>
      </p:sp>
      <p:pic>
        <p:nvPicPr>
          <p:cNvPr id="12" name="Picture 11" descr="A red line drawing of hands shaking&#10;&#10;Description automatically generated">
            <a:extLst>
              <a:ext uri="{FF2B5EF4-FFF2-40B4-BE49-F238E27FC236}">
                <a16:creationId xmlns:a16="http://schemas.microsoft.com/office/drawing/2014/main" id="{08B6DFD9-E76E-24CF-05AE-825F558E5D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4803" y="1577299"/>
            <a:ext cx="1147054" cy="1166104"/>
          </a:xfrm>
          <a:prstGeom prst="rect">
            <a:avLst/>
          </a:prstGeom>
        </p:spPr>
      </p:pic>
      <p:sp>
        <p:nvSpPr>
          <p:cNvPr id="13" name="TextBox 8">
            <a:extLst>
              <a:ext uri="{FF2B5EF4-FFF2-40B4-BE49-F238E27FC236}">
                <a16:creationId xmlns:a16="http://schemas.microsoft.com/office/drawing/2014/main" id="{E80AB669-49F8-C7A6-CB73-D0EF6AB412B2}"/>
              </a:ext>
            </a:extLst>
          </p:cNvPr>
          <p:cNvSpPr txBox="1"/>
          <p:nvPr/>
        </p:nvSpPr>
        <p:spPr>
          <a:xfrm>
            <a:off x="5447039" y="2799342"/>
            <a:ext cx="225773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BF1F24"/>
                </a:solidFill>
                <a:latin typeface="Roboto"/>
                <a:ea typeface="Roboto"/>
                <a:cs typeface="Roboto"/>
              </a:rPr>
              <a:t>PARTNERSHIPS &amp; COLLABOARTION</a:t>
            </a:r>
            <a:endParaRPr lang="en-US">
              <a:ea typeface="Calibri"/>
              <a:cs typeface="Calibri"/>
            </a:endParaRPr>
          </a:p>
        </p:txBody>
      </p:sp>
      <p:pic>
        <p:nvPicPr>
          <p:cNvPr id="14" name="Picture 13" descr="A red line drawing of a thermometer and a graph&#10;&#10;Description automatically generated">
            <a:extLst>
              <a:ext uri="{FF2B5EF4-FFF2-40B4-BE49-F238E27FC236}">
                <a16:creationId xmlns:a16="http://schemas.microsoft.com/office/drawing/2014/main" id="{3DF29ED0-CC5B-33C9-C40C-FC33571484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4025" y="1570611"/>
            <a:ext cx="1126585" cy="1147054"/>
          </a:xfrm>
          <a:prstGeom prst="rect">
            <a:avLst/>
          </a:prstGeom>
        </p:spPr>
      </p:pic>
      <p:sp>
        <p:nvSpPr>
          <p:cNvPr id="15" name="TextBox 9">
            <a:extLst>
              <a:ext uri="{FF2B5EF4-FFF2-40B4-BE49-F238E27FC236}">
                <a16:creationId xmlns:a16="http://schemas.microsoft.com/office/drawing/2014/main" id="{1594B228-EA7C-4095-86EE-F5A7B2B6EB90}"/>
              </a:ext>
            </a:extLst>
          </p:cNvPr>
          <p:cNvSpPr txBox="1"/>
          <p:nvPr/>
        </p:nvSpPr>
        <p:spPr>
          <a:xfrm>
            <a:off x="7507060" y="2787476"/>
            <a:ext cx="254421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BF1F24"/>
                </a:solidFill>
                <a:latin typeface="Roboto"/>
                <a:ea typeface="Roboto"/>
                <a:cs typeface="Roboto"/>
              </a:rPr>
              <a:t>TECHNICAL ASSISTANCE &amp; CLIMATE SERVICES</a:t>
            </a:r>
          </a:p>
        </p:txBody>
      </p:sp>
      <p:pic>
        <p:nvPicPr>
          <p:cNvPr id="16" name="Picture 15" descr="A group of people in a circle&#10;&#10;Description automatically generated">
            <a:extLst>
              <a:ext uri="{FF2B5EF4-FFF2-40B4-BE49-F238E27FC236}">
                <a16:creationId xmlns:a16="http://schemas.microsoft.com/office/drawing/2014/main" id="{9C2692B1-C5BE-82FB-B696-8C9EDFAB19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92270" y="1577401"/>
            <a:ext cx="1132463" cy="1165901"/>
          </a:xfrm>
          <a:prstGeom prst="rect">
            <a:avLst/>
          </a:prstGeom>
        </p:spPr>
      </p:pic>
      <p:sp>
        <p:nvSpPr>
          <p:cNvPr id="17" name="TextBox 10">
            <a:extLst>
              <a:ext uri="{FF2B5EF4-FFF2-40B4-BE49-F238E27FC236}">
                <a16:creationId xmlns:a16="http://schemas.microsoft.com/office/drawing/2014/main" id="{C8A37D76-5154-51D7-4443-C5FE4C284694}"/>
              </a:ext>
            </a:extLst>
          </p:cNvPr>
          <p:cNvSpPr txBox="1"/>
          <p:nvPr/>
        </p:nvSpPr>
        <p:spPr>
          <a:xfrm>
            <a:off x="9747768" y="2795916"/>
            <a:ext cx="2218541" cy="9395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BF1F24"/>
                </a:solidFill>
                <a:latin typeface="Roboto"/>
                <a:ea typeface="Roboto"/>
                <a:cs typeface="Roboto"/>
              </a:rPr>
              <a:t>COMMUNICATION, EDUCATION, &amp; OUTREACH </a:t>
            </a:r>
            <a:endParaRPr lang="en-US">
              <a:ea typeface="Calibri"/>
              <a:cs typeface="Calibri"/>
            </a:endParaRPr>
          </a:p>
        </p:txBody>
      </p:sp>
      <p:sp>
        <p:nvSpPr>
          <p:cNvPr id="9" name="Title 3">
            <a:extLst>
              <a:ext uri="{FF2B5EF4-FFF2-40B4-BE49-F238E27FC236}">
                <a16:creationId xmlns:a16="http://schemas.microsoft.com/office/drawing/2014/main" id="{3E651E71-9EB0-1ED3-D881-D930DA75369D}"/>
              </a:ext>
            </a:extLst>
          </p:cNvPr>
          <p:cNvSpPr txBox="1">
            <a:spLocks/>
          </p:cNvSpPr>
          <p:nvPr/>
        </p:nvSpPr>
        <p:spPr>
          <a:xfrm>
            <a:off x="2028668" y="5120"/>
            <a:ext cx="9359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a:lstStyle>
          <a:p>
            <a:r>
              <a:rPr lang="en-US" sz="4000">
                <a:latin typeface="Leelawadee"/>
                <a:cs typeface="Leelawadee"/>
              </a:rPr>
              <a:t>Tribal Coastal Resilience Portfolio</a:t>
            </a:r>
            <a:endParaRPr lang="en-US" sz="4000"/>
          </a:p>
        </p:txBody>
      </p:sp>
    </p:spTree>
    <p:extLst>
      <p:ext uri="{BB962C8B-B14F-4D97-AF65-F5344CB8AC3E}">
        <p14:creationId xmlns:p14="http://schemas.microsoft.com/office/powerpoint/2010/main" val="177880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8D9-9E54-F6F1-C558-AEA9B56A3A6C}"/>
              </a:ext>
            </a:extLst>
          </p:cNvPr>
          <p:cNvSpPr txBox="1">
            <a:spLocks/>
          </p:cNvSpPr>
          <p:nvPr/>
        </p:nvSpPr>
        <p:spPr>
          <a:xfrm>
            <a:off x="2144684" y="365125"/>
            <a:ext cx="10291156" cy="1325563"/>
          </a:xfrm>
          <a:prstGeom prst="rect">
            <a:avLst/>
          </a:prstGeom>
        </p:spPr>
        <p:txBody>
          <a:bodyPr/>
          <a:lst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a:lstStyle>
          <a:p>
            <a:r>
              <a:rPr lang="en-US" sz="4000">
                <a:latin typeface="Leelawadee"/>
                <a:cs typeface="Leelawadee"/>
              </a:rPr>
              <a:t>Reach Out &amp; Sign Up for our Newsletter</a:t>
            </a:r>
            <a:endParaRPr lang="en-US" sz="4000"/>
          </a:p>
        </p:txBody>
      </p:sp>
      <p:pic>
        <p:nvPicPr>
          <p:cNvPr id="4" name="Picture 3" descr="A qr code with a black and white background&#10;&#10;Description automatically generated">
            <a:extLst>
              <a:ext uri="{FF2B5EF4-FFF2-40B4-BE49-F238E27FC236}">
                <a16:creationId xmlns:a16="http://schemas.microsoft.com/office/drawing/2014/main" id="{62FB4039-1986-27B8-73A5-E4DFD2AD7D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597" y="2122986"/>
            <a:ext cx="2639439" cy="2639439"/>
          </a:xfrm>
          <a:prstGeom prst="rect">
            <a:avLst/>
          </a:prstGeom>
          <a:ln>
            <a:noFill/>
          </a:ln>
        </p:spPr>
      </p:pic>
      <p:sp>
        <p:nvSpPr>
          <p:cNvPr id="3" name="TextBox 2">
            <a:extLst>
              <a:ext uri="{FF2B5EF4-FFF2-40B4-BE49-F238E27FC236}">
                <a16:creationId xmlns:a16="http://schemas.microsoft.com/office/drawing/2014/main" id="{0004ECB7-D8D1-5696-27C0-A67CE4351A30}"/>
              </a:ext>
            </a:extLst>
          </p:cNvPr>
          <p:cNvSpPr txBox="1"/>
          <p:nvPr/>
        </p:nvSpPr>
        <p:spPr>
          <a:xfrm>
            <a:off x="2400283" y="4827112"/>
            <a:ext cx="33998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tinyurl.com/</a:t>
            </a:r>
            <a:r>
              <a:rPr lang="en-US" sz="2000" b="1" err="1">
                <a:ea typeface="+mn-lt"/>
                <a:cs typeface="+mn-lt"/>
              </a:rPr>
              <a:t>ATNIClimateNews</a:t>
            </a:r>
            <a:endParaRPr lang="en-US" sz="2000" b="1">
              <a:ea typeface="Calibri"/>
              <a:cs typeface="Calibri"/>
            </a:endParaRPr>
          </a:p>
        </p:txBody>
      </p:sp>
      <p:sp>
        <p:nvSpPr>
          <p:cNvPr id="6" name="TextBox 28">
            <a:extLst>
              <a:ext uri="{FF2B5EF4-FFF2-40B4-BE49-F238E27FC236}">
                <a16:creationId xmlns:a16="http://schemas.microsoft.com/office/drawing/2014/main" id="{82C752F0-6CF4-CAE4-CF0F-0434D439FFA2}"/>
              </a:ext>
            </a:extLst>
          </p:cNvPr>
          <p:cNvSpPr txBox="1"/>
          <p:nvPr/>
        </p:nvSpPr>
        <p:spPr>
          <a:xfrm>
            <a:off x="8320155" y="1804432"/>
            <a:ext cx="255777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t>Patrick Freeland</a:t>
            </a:r>
            <a:r>
              <a:rPr lang="en-US" sz="1600" b="1"/>
              <a:t>, MS</a:t>
            </a:r>
          </a:p>
          <a:p>
            <a:r>
              <a:rPr lang="en-US" sz="1400"/>
              <a:t>Sr. Tribal Liaison</a:t>
            </a:r>
          </a:p>
          <a:p>
            <a:r>
              <a:rPr lang="en-US" sz="1400"/>
              <a:t>Muscogee Nation of Oklahoma</a:t>
            </a:r>
          </a:p>
        </p:txBody>
      </p:sp>
      <p:sp>
        <p:nvSpPr>
          <p:cNvPr id="8" name="TextBox 43">
            <a:extLst>
              <a:ext uri="{FF2B5EF4-FFF2-40B4-BE49-F238E27FC236}">
                <a16:creationId xmlns:a16="http://schemas.microsoft.com/office/drawing/2014/main" id="{7A8CF428-7EA5-FDAD-C8E1-1BEEE888EC0B}"/>
              </a:ext>
            </a:extLst>
          </p:cNvPr>
          <p:cNvSpPr txBox="1"/>
          <p:nvPr/>
        </p:nvSpPr>
        <p:spPr>
          <a:xfrm>
            <a:off x="8369689" y="3770273"/>
            <a:ext cx="1817742"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t>Kylie Avery, </a:t>
            </a:r>
            <a:r>
              <a:rPr lang="en-US" sz="1600" b="1"/>
              <a:t>BS</a:t>
            </a:r>
            <a:endParaRPr lang="en-US" sz="2000" b="1"/>
          </a:p>
          <a:p>
            <a:r>
              <a:rPr lang="en-US" sz="1400"/>
              <a:t>Asst. Tribal Liaison</a:t>
            </a:r>
          </a:p>
          <a:p>
            <a:r>
              <a:rPr lang="en-US" sz="1400"/>
              <a:t>Shawnee Tribe</a:t>
            </a:r>
            <a:endParaRPr lang="en-US" sz="1100"/>
          </a:p>
        </p:txBody>
      </p:sp>
      <p:pic>
        <p:nvPicPr>
          <p:cNvPr id="10" name="Picture 9" descr="Profile photo of Patrick Freeland">
            <a:extLst>
              <a:ext uri="{FF2B5EF4-FFF2-40B4-BE49-F238E27FC236}">
                <a16:creationId xmlns:a16="http://schemas.microsoft.com/office/drawing/2014/main" id="{AC2765CA-B3A6-7725-B782-57BF9F04AA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8001" y="1629167"/>
            <a:ext cx="1602801" cy="1569719"/>
          </a:xfrm>
          <a:prstGeom prst="flowChartConnector">
            <a:avLst/>
          </a:prstGeom>
        </p:spPr>
      </p:pic>
      <p:pic>
        <p:nvPicPr>
          <p:cNvPr id="12" name="Picture 11" descr="A person with curly hair smiling&#10;&#10;Description automatically generated">
            <a:extLst>
              <a:ext uri="{FF2B5EF4-FFF2-40B4-BE49-F238E27FC236}">
                <a16:creationId xmlns:a16="http://schemas.microsoft.com/office/drawing/2014/main" id="{DDA71091-79E7-70DE-4202-B3141D56E9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01060" y="3655761"/>
            <a:ext cx="1602801" cy="1569720"/>
          </a:xfrm>
          <a:prstGeom prst="flowChartConnector">
            <a:avLst/>
          </a:prstGeom>
        </p:spPr>
      </p:pic>
      <p:sp>
        <p:nvSpPr>
          <p:cNvPr id="14" name="TextBox 13">
            <a:extLst>
              <a:ext uri="{FF2B5EF4-FFF2-40B4-BE49-F238E27FC236}">
                <a16:creationId xmlns:a16="http://schemas.microsoft.com/office/drawing/2014/main" id="{5786E3B4-4447-C69D-084F-06D50D169D16}"/>
              </a:ext>
            </a:extLst>
          </p:cNvPr>
          <p:cNvSpPr txBox="1"/>
          <p:nvPr/>
        </p:nvSpPr>
        <p:spPr>
          <a:xfrm>
            <a:off x="8343881" y="2779841"/>
            <a:ext cx="3223521" cy="369332"/>
          </a:xfrm>
          <a:prstGeom prst="rect">
            <a:avLst/>
          </a:prstGeom>
          <a:noFill/>
        </p:spPr>
        <p:txBody>
          <a:bodyPr wrap="square" lIns="91440" tIns="45720" rIns="91440" bIns="45720" rtlCol="0" anchor="t">
            <a:spAutoFit/>
          </a:bodyPr>
          <a:lstStyle/>
          <a:p>
            <a:r>
              <a:rPr lang="en-US">
                <a:ea typeface="+mn-lt"/>
                <a:cs typeface="+mn-lt"/>
              </a:rPr>
              <a:t>PatrickFreeland@atnitribes.org </a:t>
            </a:r>
            <a:endParaRPr lang="en-US"/>
          </a:p>
        </p:txBody>
      </p:sp>
      <p:sp>
        <p:nvSpPr>
          <p:cNvPr id="16" name="TextBox 15">
            <a:extLst>
              <a:ext uri="{FF2B5EF4-FFF2-40B4-BE49-F238E27FC236}">
                <a16:creationId xmlns:a16="http://schemas.microsoft.com/office/drawing/2014/main" id="{BF892D8F-D6AC-3765-D5FA-AC8289B75784}"/>
              </a:ext>
            </a:extLst>
          </p:cNvPr>
          <p:cNvSpPr txBox="1"/>
          <p:nvPr/>
        </p:nvSpPr>
        <p:spPr>
          <a:xfrm>
            <a:off x="8370277" y="4756795"/>
            <a:ext cx="2381007" cy="369332"/>
          </a:xfrm>
          <a:prstGeom prst="rect">
            <a:avLst/>
          </a:prstGeom>
          <a:noFill/>
        </p:spPr>
        <p:txBody>
          <a:bodyPr wrap="square" lIns="91440" tIns="45720" rIns="91440" bIns="45720" rtlCol="0" anchor="t">
            <a:spAutoFit/>
          </a:bodyPr>
          <a:lstStyle/>
          <a:p>
            <a:r>
              <a:rPr lang="en-US"/>
              <a:t>kavery@atnitribes.org</a:t>
            </a:r>
          </a:p>
        </p:txBody>
      </p:sp>
    </p:spTree>
    <p:extLst>
      <p:ext uri="{BB962C8B-B14F-4D97-AF65-F5344CB8AC3E}">
        <p14:creationId xmlns:p14="http://schemas.microsoft.com/office/powerpoint/2010/main" val="97477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480-8E74-9479-42EF-7A9C3E09C81D}"/>
              </a:ext>
            </a:extLst>
          </p:cNvPr>
          <p:cNvSpPr>
            <a:spLocks noGrp="1"/>
          </p:cNvSpPr>
          <p:nvPr>
            <p:ph type="title"/>
          </p:nvPr>
        </p:nvSpPr>
        <p:spPr/>
        <p:txBody>
          <a:bodyPr>
            <a:normAutofit/>
          </a:bodyPr>
          <a:lstStyle/>
          <a:p>
            <a:r>
              <a:rPr lang="en-US" sz="3500">
                <a:latin typeface="Leelawadee"/>
                <a:cs typeface="Leelawadee"/>
              </a:rPr>
              <a:t>BIA Tribal Climate Resilience Network</a:t>
            </a:r>
            <a:endParaRPr lang="en-US" sz="3500"/>
          </a:p>
        </p:txBody>
      </p:sp>
      <p:sp>
        <p:nvSpPr>
          <p:cNvPr id="3" name="TextBox 2">
            <a:extLst>
              <a:ext uri="{FF2B5EF4-FFF2-40B4-BE49-F238E27FC236}">
                <a16:creationId xmlns:a16="http://schemas.microsoft.com/office/drawing/2014/main" id="{A00AA17A-3F1E-B555-33EE-72F251E4FC0E}"/>
              </a:ext>
            </a:extLst>
          </p:cNvPr>
          <p:cNvSpPr txBox="1"/>
          <p:nvPr/>
        </p:nvSpPr>
        <p:spPr>
          <a:xfrm>
            <a:off x="2641599" y="1402823"/>
            <a:ext cx="8280401" cy="4801314"/>
          </a:xfrm>
          <a:prstGeom prst="rect">
            <a:avLst/>
          </a:prstGeom>
          <a:noFill/>
        </p:spPr>
        <p:txBody>
          <a:bodyPr wrap="square" rtlCol="0">
            <a:spAutoFit/>
          </a:bodyPr>
          <a:lstStyle/>
          <a:p>
            <a:pPr algn="l"/>
            <a:r>
              <a:rPr lang="en-US" b="0" i="0">
                <a:solidFill>
                  <a:srgbClr val="1B1B1B"/>
                </a:solidFill>
                <a:effectLst/>
                <a:latin typeface="Public Sans Web"/>
              </a:rPr>
              <a:t>The </a:t>
            </a:r>
            <a:r>
              <a:rPr lang="en-US" b="1" i="0">
                <a:solidFill>
                  <a:srgbClr val="1B1B1B"/>
                </a:solidFill>
                <a:effectLst/>
                <a:latin typeface="Public Sans Web"/>
              </a:rPr>
              <a:t>Tribal Climate Resilience Liaison Network </a:t>
            </a:r>
            <a:r>
              <a:rPr lang="en-US" b="0" i="0">
                <a:solidFill>
                  <a:srgbClr val="1B1B1B"/>
                </a:solidFill>
                <a:effectLst/>
                <a:latin typeface="Public Sans Web"/>
              </a:rPr>
              <a:t>assembles a team of Liaisons located throughout the United States who support Tribal Nations and Alaska Native villages in their region to advance adaptation planning and implementation in the face of climate change.  Liaisons serve as extension agents, facilitating research, linking Tribal needs to available resources, and coordinating trainings, workshops, forums, and exchanges. Liaisons can:</a:t>
            </a:r>
          </a:p>
          <a:p>
            <a:pPr algn="l"/>
            <a:endParaRPr lang="en-US" b="0" i="0">
              <a:solidFill>
                <a:srgbClr val="1B1B1B"/>
              </a:solidFill>
              <a:effectLst/>
              <a:latin typeface="Public Sans Web"/>
            </a:endParaRPr>
          </a:p>
          <a:p>
            <a:pPr marL="285750" indent="-285750" algn="l">
              <a:buFont typeface="Arial" panose="020B0604020202020204" pitchFamily="34" charset="0"/>
              <a:buChar char="•"/>
            </a:pPr>
            <a:r>
              <a:rPr lang="en-US" b="1" i="0">
                <a:solidFill>
                  <a:srgbClr val="1B1B1B"/>
                </a:solidFill>
                <a:effectLst/>
                <a:latin typeface="Public Sans Web"/>
              </a:rPr>
              <a:t>Help Tribes access information, data, and expertise with the Climate Adaptation Science Centers and elsewhere;</a:t>
            </a:r>
          </a:p>
          <a:p>
            <a:pPr marL="285750" indent="-285750" algn="l">
              <a:buFont typeface="Arial" panose="020B0604020202020204" pitchFamily="34" charset="0"/>
              <a:buChar char="•"/>
            </a:pPr>
            <a:r>
              <a:rPr lang="en-US" b="1" i="0">
                <a:solidFill>
                  <a:srgbClr val="1B1B1B"/>
                </a:solidFill>
                <a:effectLst/>
                <a:latin typeface="Public Sans Web"/>
              </a:rPr>
              <a:t>Facilitate research integrating Indigenous Knowledges (IK); and</a:t>
            </a:r>
          </a:p>
          <a:p>
            <a:pPr marL="285750" indent="-285750" algn="l">
              <a:buFont typeface="Arial" panose="020B0604020202020204" pitchFamily="34" charset="0"/>
              <a:buChar char="•"/>
            </a:pPr>
            <a:r>
              <a:rPr lang="en-US" b="1" i="0">
                <a:solidFill>
                  <a:srgbClr val="1B1B1B"/>
                </a:solidFill>
                <a:effectLst/>
                <a:latin typeface="Public Sans Web"/>
              </a:rPr>
              <a:t>Support Tribal forums and information exchange. These efforts are designed to better understand, communicate, and meet the needs of Tribes through partnerships to promote more resilient Tribal communities.</a:t>
            </a:r>
          </a:p>
          <a:p>
            <a:pPr algn="l"/>
            <a:endParaRPr lang="en-US" b="0" i="0">
              <a:solidFill>
                <a:srgbClr val="1B1B1B"/>
              </a:solidFill>
              <a:effectLst/>
              <a:latin typeface="Public Sans Web"/>
            </a:endParaRPr>
          </a:p>
          <a:p>
            <a:pPr algn="l"/>
            <a:r>
              <a:rPr lang="en-US" b="0" i="0">
                <a:solidFill>
                  <a:srgbClr val="1B1B1B"/>
                </a:solidFill>
                <a:effectLst/>
                <a:latin typeface="Public Sans Web"/>
              </a:rPr>
              <a:t>Learn more about the Tribal, federal, and university </a:t>
            </a:r>
            <a:r>
              <a:rPr lang="en-US" b="0" i="0">
                <a:solidFill>
                  <a:srgbClr val="07648D"/>
                </a:solidFill>
                <a:effectLst/>
                <a:latin typeface="Public Sans Web"/>
                <a:hlinkClick r:id="rId2"/>
              </a:rPr>
              <a:t>partnerships</a:t>
            </a:r>
            <a:r>
              <a:rPr lang="en-US" b="0" i="0">
                <a:solidFill>
                  <a:srgbClr val="1B1B1B"/>
                </a:solidFill>
                <a:effectLst/>
                <a:latin typeface="Public Sans Web"/>
              </a:rPr>
              <a:t> that support the Tribal Climate Resilience Liaison Network.</a:t>
            </a:r>
          </a:p>
          <a:p>
            <a:endParaRPr lang="en-US"/>
          </a:p>
        </p:txBody>
      </p:sp>
    </p:spTree>
    <p:extLst>
      <p:ext uri="{BB962C8B-B14F-4D97-AF65-F5344CB8AC3E}">
        <p14:creationId xmlns:p14="http://schemas.microsoft.com/office/powerpoint/2010/main" val="91169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E5E5-2183-AC2C-D879-0AC5C1A86ECD}"/>
              </a:ext>
            </a:extLst>
          </p:cNvPr>
          <p:cNvSpPr>
            <a:spLocks noGrp="1"/>
          </p:cNvSpPr>
          <p:nvPr>
            <p:ph type="title"/>
          </p:nvPr>
        </p:nvSpPr>
        <p:spPr/>
        <p:txBody>
          <a:bodyPr/>
          <a:lstStyle/>
          <a:p>
            <a:r>
              <a:rPr lang="en-US"/>
              <a:t>NW Climate Adaptation Science Center (CASC)</a:t>
            </a:r>
          </a:p>
        </p:txBody>
      </p:sp>
      <p:sp>
        <p:nvSpPr>
          <p:cNvPr id="6" name="TextBox 5">
            <a:extLst>
              <a:ext uri="{FF2B5EF4-FFF2-40B4-BE49-F238E27FC236}">
                <a16:creationId xmlns:a16="http://schemas.microsoft.com/office/drawing/2014/main" id="{4593BCA0-A36D-BD72-4C4E-94B627BCCF75}"/>
              </a:ext>
            </a:extLst>
          </p:cNvPr>
          <p:cNvSpPr txBox="1"/>
          <p:nvPr/>
        </p:nvSpPr>
        <p:spPr>
          <a:xfrm>
            <a:off x="2641600" y="1690688"/>
            <a:ext cx="8229600" cy="3970318"/>
          </a:xfrm>
          <a:prstGeom prst="rect">
            <a:avLst/>
          </a:prstGeom>
          <a:noFill/>
        </p:spPr>
        <p:txBody>
          <a:bodyPr wrap="square" rtlCol="0">
            <a:spAutoFit/>
          </a:bodyPr>
          <a:lstStyle/>
          <a:p>
            <a:r>
              <a:rPr lang="en-US"/>
              <a:t>The Northwest Climate Adaptation Science Center (NW CASC) was established to help safeguard the natural and cultural resources of Idaho, Oregon, and Washington by working with partners to produce accessible and actionable science on climate change impacts and adaptation. Through multi-year cooperative agreements, CASCs operate as partnerships between the USGS and a consortium of university and non-university partners to ensure access to broad and deep scientific expertise, production of research products tailored to partner needs, and sharing of funds, resources, and facilities. The NW CASC is hosted by the University of Washington on behalf of a consortium that includes the Affiliated Tribes of Northwest Indians, Boise State University, Northwest Indian College, Oregon State University, Portland State University, University of Montana, Washington State University, and Western Washington University</a:t>
            </a:r>
          </a:p>
          <a:p>
            <a:endParaRPr lang="en-US"/>
          </a:p>
          <a:p>
            <a:endParaRPr lang="en-US"/>
          </a:p>
        </p:txBody>
      </p:sp>
    </p:spTree>
    <p:extLst>
      <p:ext uri="{BB962C8B-B14F-4D97-AF65-F5344CB8AC3E}">
        <p14:creationId xmlns:p14="http://schemas.microsoft.com/office/powerpoint/2010/main" val="213496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a:extLst>
              <a:ext uri="{FF2B5EF4-FFF2-40B4-BE49-F238E27FC236}">
                <a16:creationId xmlns:a16="http://schemas.microsoft.com/office/drawing/2014/main" id="{1C51F6B4-4F31-F7A1-3A6E-4EFF1D520F08}"/>
              </a:ext>
            </a:extLst>
          </p:cNvPr>
          <p:cNvSpPr txBox="1"/>
          <p:nvPr/>
        </p:nvSpPr>
        <p:spPr>
          <a:xfrm>
            <a:off x="3952086" y="2834260"/>
            <a:ext cx="255777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t>Patrick Freeland</a:t>
            </a:r>
            <a:r>
              <a:rPr lang="en-US" sz="1600" b="1"/>
              <a:t>, MS</a:t>
            </a:r>
          </a:p>
          <a:p>
            <a:r>
              <a:rPr lang="en-US" sz="1400"/>
              <a:t>Sr. Tribal Liaison</a:t>
            </a:r>
          </a:p>
          <a:p>
            <a:r>
              <a:rPr lang="en-US" sz="1400"/>
              <a:t>Muscogee Nation of Oklahoma</a:t>
            </a:r>
          </a:p>
        </p:txBody>
      </p:sp>
      <p:sp>
        <p:nvSpPr>
          <p:cNvPr id="6" name="TextBox 43">
            <a:extLst>
              <a:ext uri="{FF2B5EF4-FFF2-40B4-BE49-F238E27FC236}">
                <a16:creationId xmlns:a16="http://schemas.microsoft.com/office/drawing/2014/main" id="{40307E01-45EE-3759-A489-EB6CD9DF5CE5}"/>
              </a:ext>
            </a:extLst>
          </p:cNvPr>
          <p:cNvSpPr txBox="1"/>
          <p:nvPr/>
        </p:nvSpPr>
        <p:spPr>
          <a:xfrm>
            <a:off x="9188274" y="2838833"/>
            <a:ext cx="1817742"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t>Kylie Avery, </a:t>
            </a:r>
            <a:r>
              <a:rPr lang="en-US" sz="1600" b="1"/>
              <a:t>BS</a:t>
            </a:r>
            <a:endParaRPr lang="en-US" sz="2000" b="1"/>
          </a:p>
          <a:p>
            <a:r>
              <a:rPr lang="en-US" sz="1400"/>
              <a:t>Asst. Tribal Liaison</a:t>
            </a:r>
          </a:p>
          <a:p>
            <a:r>
              <a:rPr lang="en-US" sz="1400"/>
              <a:t>Shawnee Tribe</a:t>
            </a:r>
            <a:endParaRPr lang="en-US" sz="1100"/>
          </a:p>
        </p:txBody>
      </p:sp>
      <p:pic>
        <p:nvPicPr>
          <p:cNvPr id="7" name="Picture 6" descr="Profile photo of Patrick Freeland">
            <a:extLst>
              <a:ext uri="{FF2B5EF4-FFF2-40B4-BE49-F238E27FC236}">
                <a16:creationId xmlns:a16="http://schemas.microsoft.com/office/drawing/2014/main" id="{84D1922F-5CD5-8B92-0378-E078856434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7665" y="2452043"/>
            <a:ext cx="1856165" cy="1816248"/>
          </a:xfrm>
          <a:prstGeom prst="flowChartConnector">
            <a:avLst/>
          </a:prstGeom>
        </p:spPr>
      </p:pic>
      <p:pic>
        <p:nvPicPr>
          <p:cNvPr id="9" name="Picture 8">
            <a:extLst>
              <a:ext uri="{FF2B5EF4-FFF2-40B4-BE49-F238E27FC236}">
                <a16:creationId xmlns:a16="http://schemas.microsoft.com/office/drawing/2014/main" id="{4D1229AA-F995-FFA4-1134-0623F0349B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1533" y="2452042"/>
            <a:ext cx="1856165" cy="1816249"/>
          </a:xfrm>
          <a:prstGeom prst="flowChartConnector">
            <a:avLst/>
          </a:prstGeom>
        </p:spPr>
      </p:pic>
      <p:sp>
        <p:nvSpPr>
          <p:cNvPr id="10" name="TextBox 9">
            <a:extLst>
              <a:ext uri="{FF2B5EF4-FFF2-40B4-BE49-F238E27FC236}">
                <a16:creationId xmlns:a16="http://schemas.microsoft.com/office/drawing/2014/main" id="{7043AD44-9ED5-A603-311D-2AD4E14444FA}"/>
              </a:ext>
            </a:extLst>
          </p:cNvPr>
          <p:cNvSpPr txBox="1"/>
          <p:nvPr/>
        </p:nvSpPr>
        <p:spPr>
          <a:xfrm>
            <a:off x="3960614" y="3867686"/>
            <a:ext cx="3434677" cy="369332"/>
          </a:xfrm>
          <a:prstGeom prst="rect">
            <a:avLst/>
          </a:prstGeom>
          <a:noFill/>
        </p:spPr>
        <p:txBody>
          <a:bodyPr wrap="square" lIns="91440" tIns="45720" rIns="91440" bIns="45720" rtlCol="0" anchor="t">
            <a:spAutoFit/>
          </a:bodyPr>
          <a:lstStyle/>
          <a:p>
            <a:r>
              <a:rPr lang="en-US"/>
              <a:t>PatrickFreeland@atnitribes.org</a:t>
            </a:r>
            <a:endParaRPr lang="en-US">
              <a:cs typeface="Calibri"/>
            </a:endParaRPr>
          </a:p>
        </p:txBody>
      </p:sp>
      <p:sp>
        <p:nvSpPr>
          <p:cNvPr id="11" name="TextBox 10">
            <a:extLst>
              <a:ext uri="{FF2B5EF4-FFF2-40B4-BE49-F238E27FC236}">
                <a16:creationId xmlns:a16="http://schemas.microsoft.com/office/drawing/2014/main" id="{AB15563F-5D9D-F472-4DD6-05F97E2DE986}"/>
              </a:ext>
            </a:extLst>
          </p:cNvPr>
          <p:cNvSpPr txBox="1"/>
          <p:nvPr/>
        </p:nvSpPr>
        <p:spPr>
          <a:xfrm>
            <a:off x="9185047" y="3867952"/>
            <a:ext cx="2538208" cy="369332"/>
          </a:xfrm>
          <a:prstGeom prst="rect">
            <a:avLst/>
          </a:prstGeom>
          <a:noFill/>
        </p:spPr>
        <p:txBody>
          <a:bodyPr wrap="square" lIns="91440" tIns="45720" rIns="91440" bIns="45720" rtlCol="0" anchor="t">
            <a:spAutoFit/>
          </a:bodyPr>
          <a:lstStyle/>
          <a:p>
            <a:r>
              <a:rPr lang="en-US"/>
              <a:t>kavery@atnitribes.org</a:t>
            </a:r>
            <a:endParaRPr lang="en-US">
              <a:cs typeface="Calibri"/>
            </a:endParaRPr>
          </a:p>
        </p:txBody>
      </p:sp>
      <p:pic>
        <p:nvPicPr>
          <p:cNvPr id="3" name="Picture 2" descr="A logo with a black background&#10;&#10;Description automatically generated">
            <a:extLst>
              <a:ext uri="{FF2B5EF4-FFF2-40B4-BE49-F238E27FC236}">
                <a16:creationId xmlns:a16="http://schemas.microsoft.com/office/drawing/2014/main" id="{97789780-310A-1825-CFEF-DBFF5C2EE1B9}"/>
              </a:ext>
            </a:extLst>
          </p:cNvPr>
          <p:cNvPicPr>
            <a:picLocks noChangeAspect="1"/>
          </p:cNvPicPr>
          <p:nvPr/>
        </p:nvPicPr>
        <p:blipFill>
          <a:blip r:embed="rId4" cstate="screen">
            <a:extLst>
              <a:ext uri="{28A0092B-C50C-407E-A947-70E740481C1C}">
                <a14:useLocalDpi xmlns:a14="http://schemas.microsoft.com/office/drawing/2010/main"/>
              </a:ext>
            </a:extLst>
          </a:blip>
          <a:srcRect b="-368"/>
          <a:stretch/>
        </p:blipFill>
        <p:spPr>
          <a:xfrm>
            <a:off x="6488572" y="315847"/>
            <a:ext cx="2889372" cy="2107884"/>
          </a:xfrm>
          <a:prstGeom prst="rect">
            <a:avLst/>
          </a:prstGeom>
        </p:spPr>
      </p:pic>
      <p:pic>
        <p:nvPicPr>
          <p:cNvPr id="17" name="Picture 16" descr="A logo with a map and arrows&#10;&#10;Description automatically generated">
            <a:extLst>
              <a:ext uri="{FF2B5EF4-FFF2-40B4-BE49-F238E27FC236}">
                <a16:creationId xmlns:a16="http://schemas.microsoft.com/office/drawing/2014/main" id="{8A64C62C-5950-C5EF-98DF-2BCF13F327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9812" y="555721"/>
            <a:ext cx="1682556" cy="1613285"/>
          </a:xfrm>
          <a:prstGeom prst="rect">
            <a:avLst/>
          </a:prstGeom>
          <a:ln>
            <a:noFill/>
          </a:ln>
        </p:spPr>
      </p:pic>
    </p:spTree>
    <p:extLst>
      <p:ext uri="{BB962C8B-B14F-4D97-AF65-F5344CB8AC3E}">
        <p14:creationId xmlns:p14="http://schemas.microsoft.com/office/powerpoint/2010/main" val="391267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94B8-35AB-AA1C-17EB-D2A77067A681}"/>
              </a:ext>
            </a:extLst>
          </p:cNvPr>
          <p:cNvSpPr>
            <a:spLocks noGrp="1"/>
          </p:cNvSpPr>
          <p:nvPr>
            <p:ph type="title"/>
          </p:nvPr>
        </p:nvSpPr>
        <p:spPr/>
        <p:txBody>
          <a:bodyPr/>
          <a:lstStyle/>
          <a:p>
            <a:r>
              <a:rPr lang="en-US">
                <a:latin typeface="Leelawadee"/>
                <a:cs typeface="Leelawadee"/>
              </a:rPr>
              <a:t>Farewell Amelia</a:t>
            </a:r>
          </a:p>
        </p:txBody>
      </p:sp>
      <p:pic>
        <p:nvPicPr>
          <p:cNvPr id="3" name="Picture 2" descr="A person smiling at the camera&#10;&#10;Description automatically generated">
            <a:extLst>
              <a:ext uri="{FF2B5EF4-FFF2-40B4-BE49-F238E27FC236}">
                <a16:creationId xmlns:a16="http://schemas.microsoft.com/office/drawing/2014/main" id="{7E1280B2-EF58-B3F1-046D-3C3BDC2B2F81}"/>
              </a:ext>
            </a:extLst>
          </p:cNvPr>
          <p:cNvPicPr>
            <a:picLocks noChangeAspect="1"/>
          </p:cNvPicPr>
          <p:nvPr/>
        </p:nvPicPr>
        <p:blipFill>
          <a:blip r:embed="rId2"/>
          <a:stretch>
            <a:fillRect/>
          </a:stretch>
        </p:blipFill>
        <p:spPr>
          <a:xfrm>
            <a:off x="3414953" y="1864013"/>
            <a:ext cx="3083790" cy="3122275"/>
          </a:xfrm>
          <a:prstGeom prst="rect">
            <a:avLst/>
          </a:prstGeom>
        </p:spPr>
      </p:pic>
      <p:sp>
        <p:nvSpPr>
          <p:cNvPr id="4" name="TextBox 3">
            <a:extLst>
              <a:ext uri="{FF2B5EF4-FFF2-40B4-BE49-F238E27FC236}">
                <a16:creationId xmlns:a16="http://schemas.microsoft.com/office/drawing/2014/main" id="{47F7BF4E-A482-B4F2-636E-08C09AE2C106}"/>
              </a:ext>
            </a:extLst>
          </p:cNvPr>
          <p:cNvSpPr txBox="1"/>
          <p:nvPr/>
        </p:nvSpPr>
        <p:spPr>
          <a:xfrm>
            <a:off x="6999402" y="1995339"/>
            <a:ext cx="395297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Former Interim Sr. Tribal Liaison, ATNI Climate Change Program</a:t>
            </a:r>
          </a:p>
          <a:p>
            <a:endParaRPr lang="en-US" sz="2000">
              <a:ea typeface="Calibri"/>
              <a:cs typeface="Calibri"/>
            </a:endParaRPr>
          </a:p>
          <a:p>
            <a:r>
              <a:rPr lang="en-US" sz="2000">
                <a:ea typeface="Calibri"/>
                <a:cs typeface="Calibri"/>
              </a:rPr>
              <a:t>Appointed to Advisory Council on Historic Preservation by President Biden</a:t>
            </a:r>
          </a:p>
          <a:p>
            <a:endParaRPr lang="en-US" sz="2000">
              <a:ea typeface="Calibri"/>
              <a:cs typeface="Calibri"/>
            </a:endParaRPr>
          </a:p>
          <a:p>
            <a:r>
              <a:rPr lang="en-US" sz="2000">
                <a:ea typeface="Calibri"/>
                <a:cs typeface="Calibri"/>
              </a:rPr>
              <a:t>Chair of the Tribes and Indigenous Peoples Committee</a:t>
            </a:r>
            <a:endParaRPr lang="en-US" sz="2000"/>
          </a:p>
        </p:txBody>
      </p:sp>
    </p:spTree>
    <p:extLst>
      <p:ext uri="{BB962C8B-B14F-4D97-AF65-F5344CB8AC3E}">
        <p14:creationId xmlns:p14="http://schemas.microsoft.com/office/powerpoint/2010/main" val="118397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F327B-7790-5633-16BE-EE47C2211B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804086" y="0"/>
            <a:ext cx="10387914" cy="6309359"/>
          </a:xfrm>
          <a:prstGeom prst="rect">
            <a:avLst/>
          </a:prstGeom>
        </p:spPr>
      </p:pic>
      <p:sp>
        <p:nvSpPr>
          <p:cNvPr id="13" name="Title 1">
            <a:extLst>
              <a:ext uri="{FF2B5EF4-FFF2-40B4-BE49-F238E27FC236}">
                <a16:creationId xmlns:a16="http://schemas.microsoft.com/office/drawing/2014/main" id="{78007FDE-DA43-9C28-1F81-86E3D7B1DD35}"/>
              </a:ext>
            </a:extLst>
          </p:cNvPr>
          <p:cNvSpPr>
            <a:spLocks noGrp="1"/>
          </p:cNvSpPr>
          <p:nvPr>
            <p:ph type="title"/>
          </p:nvPr>
        </p:nvSpPr>
        <p:spPr>
          <a:xfrm>
            <a:off x="2077308" y="4612093"/>
            <a:ext cx="4723027" cy="1325563"/>
          </a:xfrm>
        </p:spPr>
        <p:txBody>
          <a:bodyPr>
            <a:normAutofit fontScale="90000"/>
          </a:bodyPr>
          <a:lstStyle/>
          <a:p>
            <a:r>
              <a:rPr lang="en-US" sz="4000">
                <a:latin typeface="Leelawadee"/>
                <a:cs typeface="Leelawadee"/>
              </a:rPr>
              <a:t>BIA Tribal Climate Resilience Program</a:t>
            </a:r>
            <a:endParaRPr lang="en-US" sz="4000"/>
          </a:p>
        </p:txBody>
      </p:sp>
      <p:pic>
        <p:nvPicPr>
          <p:cNvPr id="6" name="Picture 5" descr="A qr code on a white background&#10;&#10;Description automatically generated">
            <a:extLst>
              <a:ext uri="{FF2B5EF4-FFF2-40B4-BE49-F238E27FC236}">
                <a16:creationId xmlns:a16="http://schemas.microsoft.com/office/drawing/2014/main" id="{81C12EAD-ECDA-8BEE-FB32-5450BD023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5664" y="4550031"/>
            <a:ext cx="1565189" cy="1565189"/>
          </a:xfrm>
          <a:prstGeom prst="rect">
            <a:avLst/>
          </a:prstGeom>
        </p:spPr>
      </p:pic>
    </p:spTree>
    <p:extLst>
      <p:ext uri="{BB962C8B-B14F-4D97-AF65-F5344CB8AC3E}">
        <p14:creationId xmlns:p14="http://schemas.microsoft.com/office/powerpoint/2010/main" val="131586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E0E85D4-ACD3-281C-FAED-39F45F938040}"/>
              </a:ext>
            </a:extLst>
          </p:cNvPr>
          <p:cNvSpPr>
            <a:spLocks noGrp="1"/>
          </p:cNvSpPr>
          <p:nvPr>
            <p:ph type="title"/>
          </p:nvPr>
        </p:nvSpPr>
        <p:spPr>
          <a:xfrm>
            <a:off x="2430833" y="138146"/>
            <a:ext cx="9423115" cy="1325563"/>
          </a:xfrm>
        </p:spPr>
        <p:txBody>
          <a:bodyPr>
            <a:normAutofit/>
          </a:bodyPr>
          <a:lstStyle/>
          <a:p>
            <a:r>
              <a:rPr lang="en-US" sz="3800">
                <a:latin typeface="Leelawadee"/>
                <a:cs typeface="Leelawadee"/>
              </a:rPr>
              <a:t>BIA Tribal Climate Resilience Program</a:t>
            </a:r>
            <a:endParaRPr lang="en-US" sz="3800"/>
          </a:p>
        </p:txBody>
      </p:sp>
      <p:pic>
        <p:nvPicPr>
          <p:cNvPr id="2" name="Picture 1" descr="A qr code on a white background&#10;&#10;Description automatically generated">
            <a:extLst>
              <a:ext uri="{FF2B5EF4-FFF2-40B4-BE49-F238E27FC236}">
                <a16:creationId xmlns:a16="http://schemas.microsoft.com/office/drawing/2014/main" id="{CD3858A5-7840-87AD-08B1-1B2F6166B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5664" y="4550031"/>
            <a:ext cx="1565189" cy="1565189"/>
          </a:xfrm>
          <a:prstGeom prst="rect">
            <a:avLst/>
          </a:prstGeom>
        </p:spPr>
      </p:pic>
      <p:sp>
        <p:nvSpPr>
          <p:cNvPr id="10" name="TextBox 9">
            <a:extLst>
              <a:ext uri="{FF2B5EF4-FFF2-40B4-BE49-F238E27FC236}">
                <a16:creationId xmlns:a16="http://schemas.microsoft.com/office/drawing/2014/main" id="{C4823874-85D2-4FB4-DD29-BD2C9ABCDC43}"/>
              </a:ext>
            </a:extLst>
          </p:cNvPr>
          <p:cNvSpPr txBox="1"/>
          <p:nvPr/>
        </p:nvSpPr>
        <p:spPr>
          <a:xfrm>
            <a:off x="2209801" y="1224483"/>
            <a:ext cx="9801052" cy="3093154"/>
          </a:xfrm>
          <a:prstGeom prst="rect">
            <a:avLst/>
          </a:prstGeom>
          <a:noFill/>
        </p:spPr>
        <p:txBody>
          <a:bodyPr wrap="square" lIns="91440" tIns="45720" rIns="91440" bIns="45720" rtlCol="0" anchor="t">
            <a:spAutoFit/>
          </a:bodyPr>
          <a:lstStyle/>
          <a:p>
            <a:pPr marL="285750" indent="-285750">
              <a:spcAft>
                <a:spcPts val="600"/>
              </a:spcAft>
              <a:buFont typeface="Arial"/>
              <a:buChar char="•"/>
            </a:pPr>
            <a:r>
              <a:rPr lang="en-US" sz="3500" b="1" i="0">
                <a:solidFill>
                  <a:srgbClr val="1B1B1B"/>
                </a:solidFill>
                <a:effectLst/>
                <a:latin typeface="Calibri"/>
                <a:ea typeface="Calibri"/>
                <a:cs typeface="Calibri"/>
                <a:hlinkClick r:id="rId3"/>
              </a:rPr>
              <a:t>Tribal Climate Resilience Liaison Network</a:t>
            </a:r>
            <a:endParaRPr lang="en-US" sz="3500" b="1" i="0">
              <a:solidFill>
                <a:srgbClr val="1B1B1B"/>
              </a:solidFill>
              <a:effectLst/>
              <a:latin typeface="Calibri"/>
              <a:ea typeface="Calibri"/>
              <a:cs typeface="Calibri"/>
            </a:endParaRPr>
          </a:p>
          <a:p>
            <a:pPr marL="285750" indent="-285750">
              <a:spcAft>
                <a:spcPts val="600"/>
              </a:spcAft>
              <a:buFont typeface="Arial"/>
              <a:buChar char="•"/>
            </a:pPr>
            <a:r>
              <a:rPr lang="en-US" sz="3500" b="1" i="0">
                <a:solidFill>
                  <a:srgbClr val="1B1B1B"/>
                </a:solidFill>
                <a:effectLst/>
                <a:latin typeface="Calibri"/>
                <a:ea typeface="Calibri"/>
                <a:cs typeface="Calibri"/>
                <a:hlinkClick r:id="rId4"/>
              </a:rPr>
              <a:t>Tribal Climate Youth Programs</a:t>
            </a:r>
            <a:endParaRPr lang="en-US" sz="3500" b="1" i="0">
              <a:solidFill>
                <a:srgbClr val="1B1B1B"/>
              </a:solidFill>
              <a:effectLst/>
              <a:latin typeface="Calibri"/>
              <a:ea typeface="Calibri"/>
              <a:cs typeface="Calibri"/>
            </a:endParaRPr>
          </a:p>
          <a:p>
            <a:pPr marL="285750" indent="-285750">
              <a:spcAft>
                <a:spcPts val="600"/>
              </a:spcAft>
              <a:buFont typeface="Arial"/>
              <a:buChar char="•"/>
            </a:pPr>
            <a:r>
              <a:rPr lang="en-US" sz="3500" b="1">
                <a:solidFill>
                  <a:srgbClr val="1B1B1B"/>
                </a:solidFill>
                <a:latin typeface="Calibri"/>
                <a:ea typeface="Calibri"/>
                <a:cs typeface="Calibri"/>
                <a:hlinkClick r:id="rId5"/>
              </a:rPr>
              <a:t>Voluntary Community-Driven Relocation Program</a:t>
            </a:r>
            <a:endParaRPr lang="en-US" sz="3500" b="1">
              <a:solidFill>
                <a:srgbClr val="1B1B1B"/>
              </a:solidFill>
              <a:latin typeface="Calibri"/>
              <a:ea typeface="Calibri"/>
              <a:cs typeface="Calibri"/>
            </a:endParaRPr>
          </a:p>
          <a:p>
            <a:pPr marL="285750" indent="-285750">
              <a:spcAft>
                <a:spcPts val="600"/>
              </a:spcAft>
              <a:buFont typeface="Arial"/>
              <a:buChar char="•"/>
            </a:pPr>
            <a:r>
              <a:rPr lang="en-US" sz="3500" b="1" i="0">
                <a:solidFill>
                  <a:srgbClr val="1B1B1B"/>
                </a:solidFill>
                <a:effectLst/>
                <a:latin typeface="Calibri"/>
                <a:ea typeface="Calibri"/>
                <a:cs typeface="Calibri"/>
                <a:hlinkClick r:id="rId6"/>
              </a:rPr>
              <a:t>Tribal Climate Resilience Resource Directory</a:t>
            </a:r>
            <a:endParaRPr lang="en-US" sz="3500" b="1" i="0">
              <a:solidFill>
                <a:srgbClr val="1B1B1B"/>
              </a:solidFill>
              <a:effectLst/>
              <a:latin typeface="Calibri"/>
              <a:ea typeface="Calibri"/>
              <a:cs typeface="Calibri"/>
            </a:endParaRPr>
          </a:p>
          <a:p>
            <a:pPr marL="285750" indent="-285750">
              <a:spcAft>
                <a:spcPts val="600"/>
              </a:spcAft>
              <a:buFont typeface="Arial"/>
              <a:buChar char="•"/>
            </a:pPr>
            <a:r>
              <a:rPr lang="en-US" sz="3500" b="1">
                <a:solidFill>
                  <a:srgbClr val="1B1B1B"/>
                </a:solidFill>
                <a:latin typeface="Calibri"/>
                <a:ea typeface="Calibri"/>
                <a:cs typeface="Calibri"/>
                <a:hlinkClick r:id="rId7"/>
              </a:rPr>
              <a:t>Tribal Climate Resilience Annual Awards Program</a:t>
            </a:r>
            <a:r>
              <a:rPr lang="en-US" sz="3500" b="1" i="0">
                <a:solidFill>
                  <a:srgbClr val="1B1B1B"/>
                </a:solidFill>
                <a:effectLst/>
                <a:latin typeface="Calibri"/>
                <a:ea typeface="Calibri"/>
                <a:cs typeface="Calibri"/>
                <a:hlinkClick r:id="rId7"/>
              </a:rPr>
              <a:t> </a:t>
            </a:r>
            <a:endParaRPr lang="en-US" sz="3500" b="1" i="0">
              <a:solidFill>
                <a:srgbClr val="1B1B1B"/>
              </a:solidFill>
              <a:effectLst/>
              <a:latin typeface="Calibri"/>
              <a:ea typeface="Calibri"/>
              <a:cs typeface="Calibri"/>
            </a:endParaRPr>
          </a:p>
        </p:txBody>
      </p:sp>
      <p:sp>
        <p:nvSpPr>
          <p:cNvPr id="15" name="TextBox 14">
            <a:extLst>
              <a:ext uri="{FF2B5EF4-FFF2-40B4-BE49-F238E27FC236}">
                <a16:creationId xmlns:a16="http://schemas.microsoft.com/office/drawing/2014/main" id="{CFEC15AE-C72E-A1B9-87C7-1E6B3B804029}"/>
              </a:ext>
            </a:extLst>
          </p:cNvPr>
          <p:cNvSpPr txBox="1"/>
          <p:nvPr/>
        </p:nvSpPr>
        <p:spPr>
          <a:xfrm>
            <a:off x="2545488" y="4550031"/>
            <a:ext cx="7900175" cy="1661993"/>
          </a:xfrm>
          <a:prstGeom prst="rect">
            <a:avLst/>
          </a:prstGeom>
          <a:noFill/>
        </p:spPr>
        <p:txBody>
          <a:bodyPr wrap="square" rtlCol="0">
            <a:spAutoFit/>
          </a:bodyPr>
          <a:lstStyle/>
          <a:p>
            <a:r>
              <a:rPr lang="en-US" b="1"/>
              <a:t>$120 million </a:t>
            </a:r>
            <a:r>
              <a:rPr lang="en-US"/>
              <a:t>available across three funding categories: (1) Planning (2) Implementation (3) Relocation, Managed Retreat, Protect-in-Place (RMP) Staff. </a:t>
            </a:r>
          </a:p>
          <a:p>
            <a:r>
              <a:rPr lang="en-US" sz="3300" b="1"/>
              <a:t>Applications must be submitted online by October 18, 2024.</a:t>
            </a:r>
          </a:p>
        </p:txBody>
      </p:sp>
    </p:spTree>
    <p:extLst>
      <p:ext uri="{BB962C8B-B14F-4D97-AF65-F5344CB8AC3E}">
        <p14:creationId xmlns:p14="http://schemas.microsoft.com/office/powerpoint/2010/main" val="323466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480-8E74-9479-42EF-7A9C3E09C81D}"/>
              </a:ext>
            </a:extLst>
          </p:cNvPr>
          <p:cNvSpPr>
            <a:spLocks noGrp="1"/>
          </p:cNvSpPr>
          <p:nvPr>
            <p:ph type="title"/>
          </p:nvPr>
        </p:nvSpPr>
        <p:spPr>
          <a:xfrm>
            <a:off x="2430833" y="138146"/>
            <a:ext cx="9605995" cy="1325563"/>
          </a:xfrm>
        </p:spPr>
        <p:txBody>
          <a:bodyPr>
            <a:normAutofit/>
          </a:bodyPr>
          <a:lstStyle/>
          <a:p>
            <a:r>
              <a:rPr lang="en-US" sz="3800">
                <a:latin typeface="Leelawadee"/>
                <a:cs typeface="Leelawadee"/>
              </a:rPr>
              <a:t>BIA Tribal Climate Resilience Network</a:t>
            </a:r>
            <a:endParaRPr lang="en-US" sz="3800"/>
          </a:p>
        </p:txBody>
      </p:sp>
      <p:sp>
        <p:nvSpPr>
          <p:cNvPr id="3" name="TextBox 2">
            <a:extLst>
              <a:ext uri="{FF2B5EF4-FFF2-40B4-BE49-F238E27FC236}">
                <a16:creationId xmlns:a16="http://schemas.microsoft.com/office/drawing/2014/main" id="{A00AA17A-3F1E-B555-33EE-72F251E4FC0E}"/>
              </a:ext>
            </a:extLst>
          </p:cNvPr>
          <p:cNvSpPr txBox="1"/>
          <p:nvPr/>
        </p:nvSpPr>
        <p:spPr>
          <a:xfrm>
            <a:off x="2209800" y="1425913"/>
            <a:ext cx="9143998" cy="1246495"/>
          </a:xfrm>
          <a:prstGeom prst="rect">
            <a:avLst/>
          </a:prstGeom>
          <a:noFill/>
        </p:spPr>
        <p:txBody>
          <a:bodyPr wrap="square" lIns="91440" tIns="45720" rIns="91440" bIns="45720" rtlCol="0" anchor="t">
            <a:spAutoFit/>
          </a:bodyPr>
          <a:lstStyle/>
          <a:p>
            <a:pPr marL="285750" indent="-285750">
              <a:buFont typeface="Arial"/>
              <a:buChar char="•"/>
            </a:pPr>
            <a:r>
              <a:rPr lang="en-US" sz="2500" i="0">
                <a:solidFill>
                  <a:srgbClr val="1B1B1B"/>
                </a:solidFill>
                <a:effectLst/>
                <a:latin typeface="Calibri"/>
                <a:ea typeface="Calibri"/>
                <a:cs typeface="Calibri"/>
              </a:rPr>
              <a:t>Help Tribes </a:t>
            </a:r>
            <a:r>
              <a:rPr lang="en-US" sz="2500" b="1" i="0">
                <a:solidFill>
                  <a:srgbClr val="1B1B1B"/>
                </a:solidFill>
                <a:effectLst/>
                <a:latin typeface="Calibri"/>
                <a:ea typeface="Calibri"/>
                <a:cs typeface="Calibri"/>
              </a:rPr>
              <a:t>access information, data, and expertise</a:t>
            </a:r>
            <a:endParaRPr lang="en-US" sz="2500" i="0">
              <a:solidFill>
                <a:srgbClr val="1B1B1B"/>
              </a:solidFill>
              <a:effectLst/>
              <a:latin typeface="Calibri"/>
              <a:ea typeface="Calibri"/>
              <a:cs typeface="Calibri"/>
            </a:endParaRPr>
          </a:p>
          <a:p>
            <a:pPr marL="285750" indent="-285750" algn="l">
              <a:buFont typeface="Arial" panose="020B0604020202020204" pitchFamily="34" charset="0"/>
              <a:buChar char="•"/>
            </a:pPr>
            <a:r>
              <a:rPr lang="en-US" sz="2500" i="0">
                <a:solidFill>
                  <a:srgbClr val="1B1B1B"/>
                </a:solidFill>
                <a:effectLst/>
                <a:latin typeface="Calibri"/>
                <a:ea typeface="Calibri"/>
                <a:cs typeface="Calibri"/>
              </a:rPr>
              <a:t>Facilitate research integrating Indigenous Knowledges (IK); and</a:t>
            </a:r>
          </a:p>
          <a:p>
            <a:pPr marL="285750" indent="-285750" algn="l">
              <a:buFont typeface="Arial" panose="020B0604020202020204" pitchFamily="34" charset="0"/>
              <a:buChar char="•"/>
            </a:pPr>
            <a:r>
              <a:rPr lang="en-US" sz="2500" b="1" i="0">
                <a:solidFill>
                  <a:srgbClr val="1B1B1B"/>
                </a:solidFill>
                <a:effectLst/>
                <a:latin typeface="Calibri"/>
                <a:ea typeface="Calibri"/>
                <a:cs typeface="Calibri"/>
              </a:rPr>
              <a:t>Support Tribal forums and information exchange. </a:t>
            </a:r>
            <a:endParaRPr lang="en-US" sz="2500" i="0">
              <a:solidFill>
                <a:srgbClr val="1B1B1B"/>
              </a:solidFill>
              <a:effectLst/>
              <a:latin typeface="Calibri"/>
              <a:ea typeface="Calibri"/>
              <a:cs typeface="Calibri"/>
            </a:endParaRPr>
          </a:p>
        </p:txBody>
      </p:sp>
      <p:sp>
        <p:nvSpPr>
          <p:cNvPr id="5" name="Title 1">
            <a:extLst>
              <a:ext uri="{FF2B5EF4-FFF2-40B4-BE49-F238E27FC236}">
                <a16:creationId xmlns:a16="http://schemas.microsoft.com/office/drawing/2014/main" id="{94D4905B-A3EB-F9AA-816A-2568DD368408}"/>
              </a:ext>
            </a:extLst>
          </p:cNvPr>
          <p:cNvSpPr txBox="1">
            <a:spLocks/>
          </p:cNvSpPr>
          <p:nvPr/>
        </p:nvSpPr>
        <p:spPr>
          <a:xfrm>
            <a:off x="2429213" y="2771098"/>
            <a:ext cx="8712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a:lstStyle>
          <a:p>
            <a:r>
              <a:rPr lang="en-US" sz="3500">
                <a:latin typeface="Leelawadee"/>
                <a:cs typeface="Leelawadee"/>
              </a:rPr>
              <a:t>NW Climate Adaptation Science Center (CASC)</a:t>
            </a:r>
            <a:endParaRPr lang="en-US" sz="3500"/>
          </a:p>
        </p:txBody>
      </p:sp>
      <p:sp>
        <p:nvSpPr>
          <p:cNvPr id="6" name="TextBox 5">
            <a:extLst>
              <a:ext uri="{FF2B5EF4-FFF2-40B4-BE49-F238E27FC236}">
                <a16:creationId xmlns:a16="http://schemas.microsoft.com/office/drawing/2014/main" id="{F3B81CCC-D629-BBAF-DCA4-7DFE2E7DD97C}"/>
              </a:ext>
            </a:extLst>
          </p:cNvPr>
          <p:cNvSpPr txBox="1"/>
          <p:nvPr/>
        </p:nvSpPr>
        <p:spPr>
          <a:xfrm>
            <a:off x="2641598" y="4313014"/>
            <a:ext cx="8280401" cy="646331"/>
          </a:xfrm>
          <a:prstGeom prst="rect">
            <a:avLst/>
          </a:prstGeom>
          <a:noFill/>
        </p:spPr>
        <p:txBody>
          <a:bodyPr wrap="square" lIns="91440" tIns="45720" rIns="91440" bIns="45720" rtlCol="0" anchor="t">
            <a:spAutoFit/>
          </a:bodyPr>
          <a:lstStyle/>
          <a:p>
            <a:pPr marL="285750" indent="-285750" algn="l">
              <a:buFont typeface="Arial"/>
              <a:buChar char="•"/>
            </a:pPr>
            <a:endParaRPr lang="en-US" b="1" i="0">
              <a:solidFill>
                <a:srgbClr val="1B1B1B"/>
              </a:solidFill>
              <a:effectLst/>
              <a:latin typeface="Public Sans Web"/>
            </a:endParaRPr>
          </a:p>
          <a:p>
            <a:pPr algn="l"/>
            <a:endParaRPr lang="en-US" b="0" i="0">
              <a:solidFill>
                <a:srgbClr val="000000"/>
              </a:solidFill>
              <a:effectLst/>
              <a:latin typeface="Calibri" panose="020F0502020204030204"/>
              <a:ea typeface="Calibri" panose="020F0502020204030204"/>
              <a:cs typeface="Calibri" panose="020F0502020204030204"/>
            </a:endParaRPr>
          </a:p>
        </p:txBody>
      </p:sp>
      <p:sp>
        <p:nvSpPr>
          <p:cNvPr id="7" name="TextBox 6">
            <a:extLst>
              <a:ext uri="{FF2B5EF4-FFF2-40B4-BE49-F238E27FC236}">
                <a16:creationId xmlns:a16="http://schemas.microsoft.com/office/drawing/2014/main" id="{F95C160D-A664-040A-7960-093C511CC65A}"/>
              </a:ext>
            </a:extLst>
          </p:cNvPr>
          <p:cNvSpPr txBox="1"/>
          <p:nvPr/>
        </p:nvSpPr>
        <p:spPr>
          <a:xfrm>
            <a:off x="2209800" y="4077929"/>
            <a:ext cx="8712199" cy="1631216"/>
          </a:xfrm>
          <a:prstGeom prst="rect">
            <a:avLst/>
          </a:prstGeom>
          <a:noFill/>
        </p:spPr>
        <p:txBody>
          <a:bodyPr wrap="square" lIns="91440" tIns="45720" rIns="91440" bIns="45720" rtlCol="0" anchor="t">
            <a:spAutoFit/>
          </a:bodyPr>
          <a:lstStyle/>
          <a:p>
            <a:pPr marL="285750" indent="-285750">
              <a:buFont typeface="Arial"/>
              <a:buChar char="•"/>
            </a:pPr>
            <a:r>
              <a:rPr lang="en-US" sz="2500" b="1">
                <a:solidFill>
                  <a:srgbClr val="000000"/>
                </a:solidFill>
                <a:latin typeface="Calibri"/>
                <a:ea typeface="Calibri"/>
                <a:cs typeface="Calibri"/>
              </a:rPr>
              <a:t>Produce accessible and actionable science </a:t>
            </a:r>
            <a:r>
              <a:rPr lang="en-US" sz="2500">
                <a:solidFill>
                  <a:srgbClr val="000000"/>
                </a:solidFill>
                <a:latin typeface="Calibri"/>
                <a:ea typeface="Calibri"/>
                <a:cs typeface="Calibri"/>
              </a:rPr>
              <a:t>on climate change impacts </a:t>
            </a:r>
            <a:r>
              <a:rPr lang="en-US" sz="2500" i="0">
                <a:solidFill>
                  <a:srgbClr val="000000"/>
                </a:solidFill>
                <a:effectLst/>
                <a:latin typeface="Calibri"/>
                <a:ea typeface="Calibri"/>
                <a:cs typeface="Calibri"/>
              </a:rPr>
              <a:t>and </a:t>
            </a:r>
            <a:r>
              <a:rPr lang="en-US" sz="2500">
                <a:solidFill>
                  <a:srgbClr val="000000"/>
                </a:solidFill>
                <a:latin typeface="Calibri"/>
                <a:ea typeface="Calibri"/>
                <a:cs typeface="Calibri"/>
              </a:rPr>
              <a:t>adaptation; and</a:t>
            </a:r>
            <a:endParaRPr lang="en-US" sz="2500" b="1" i="0">
              <a:solidFill>
                <a:srgbClr val="1B1B1B"/>
              </a:solidFill>
              <a:effectLst/>
              <a:latin typeface="Public Sans Web"/>
            </a:endParaRPr>
          </a:p>
          <a:p>
            <a:pPr marL="285750" indent="-285750">
              <a:buFont typeface="Arial"/>
              <a:buChar char="•"/>
            </a:pPr>
            <a:r>
              <a:rPr lang="en-US" sz="2500" b="1">
                <a:solidFill>
                  <a:srgbClr val="000000"/>
                </a:solidFill>
                <a:latin typeface="Calibri" panose="020F0502020204030204"/>
                <a:ea typeface="Calibri" panose="020F0502020204030204"/>
                <a:cs typeface="Calibri" panose="020F0502020204030204"/>
              </a:rPr>
              <a:t>Ensure access</a:t>
            </a:r>
            <a:r>
              <a:rPr lang="en-US" sz="2500">
                <a:solidFill>
                  <a:srgbClr val="000000"/>
                </a:solidFill>
                <a:latin typeface="Calibri" panose="020F0502020204030204"/>
                <a:ea typeface="Calibri" panose="020F0502020204030204"/>
                <a:cs typeface="Calibri" panose="020F0502020204030204"/>
              </a:rPr>
              <a:t> to scientific expertise, funds, &amp; resources</a:t>
            </a:r>
            <a:endParaRPr lang="en-US" sz="2500" b="0" i="0">
              <a:solidFill>
                <a:srgbClr val="000000"/>
              </a:solidFill>
              <a:effectLst/>
              <a:latin typeface="Calibri" panose="020F0502020204030204"/>
              <a:ea typeface="Calibri" panose="020F0502020204030204"/>
              <a:cs typeface="Calibri" panose="020F0502020204030204"/>
            </a:endParaRPr>
          </a:p>
          <a:p>
            <a:endParaRPr lang="en-US" sz="2500">
              <a:solidFill>
                <a:srgbClr val="0000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77530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F315C-2449-AC0D-7559-996A1050EF2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410217" y="1400175"/>
            <a:ext cx="8565654" cy="4152899"/>
          </a:xfrm>
          <a:prstGeom prst="rect">
            <a:avLst/>
          </a:prstGeom>
          <a:ln>
            <a:noFill/>
          </a:ln>
        </p:spPr>
      </p:pic>
      <p:sp>
        <p:nvSpPr>
          <p:cNvPr id="2" name="Title 1">
            <a:extLst>
              <a:ext uri="{FF2B5EF4-FFF2-40B4-BE49-F238E27FC236}">
                <a16:creationId xmlns:a16="http://schemas.microsoft.com/office/drawing/2014/main" id="{C3F73480-8E74-9479-42EF-7A9C3E09C81D}"/>
              </a:ext>
            </a:extLst>
          </p:cNvPr>
          <p:cNvSpPr>
            <a:spLocks noGrp="1"/>
          </p:cNvSpPr>
          <p:nvPr>
            <p:ph type="title"/>
          </p:nvPr>
        </p:nvSpPr>
        <p:spPr>
          <a:xfrm>
            <a:off x="2479675" y="174625"/>
            <a:ext cx="8712200" cy="1325563"/>
          </a:xfrm>
        </p:spPr>
        <p:txBody>
          <a:bodyPr/>
          <a:lstStyle/>
          <a:p>
            <a:r>
              <a:rPr lang="en-US">
                <a:latin typeface="Leelawadee"/>
                <a:cs typeface="Leelawadee"/>
              </a:rPr>
              <a:t>NW CASC Consortium Partners</a:t>
            </a:r>
            <a:endParaRPr lang="en-US"/>
          </a:p>
        </p:txBody>
      </p:sp>
    </p:spTree>
    <p:extLst>
      <p:ext uri="{BB962C8B-B14F-4D97-AF65-F5344CB8AC3E}">
        <p14:creationId xmlns:p14="http://schemas.microsoft.com/office/powerpoint/2010/main" val="271813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91934-E3FB-E601-4D3D-A429F1F18D59}"/>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p:blipFill>
        <p:spPr>
          <a:xfrm>
            <a:off x="1838325" y="-1"/>
            <a:ext cx="9687240" cy="6267451"/>
          </a:xfrm>
          <a:prstGeom prst="rect">
            <a:avLst/>
          </a:prstGeom>
        </p:spPr>
      </p:pic>
      <p:sp>
        <p:nvSpPr>
          <p:cNvPr id="13" name="Title 1">
            <a:extLst>
              <a:ext uri="{FF2B5EF4-FFF2-40B4-BE49-F238E27FC236}">
                <a16:creationId xmlns:a16="http://schemas.microsoft.com/office/drawing/2014/main" id="{78007FDE-DA43-9C28-1F81-86E3D7B1DD35}"/>
              </a:ext>
            </a:extLst>
          </p:cNvPr>
          <p:cNvSpPr>
            <a:spLocks noGrp="1"/>
          </p:cNvSpPr>
          <p:nvPr>
            <p:ph type="title"/>
          </p:nvPr>
        </p:nvSpPr>
        <p:spPr>
          <a:xfrm>
            <a:off x="2086034" y="4744547"/>
            <a:ext cx="5267266" cy="1325563"/>
          </a:xfrm>
        </p:spPr>
        <p:txBody>
          <a:bodyPr>
            <a:normAutofit fontScale="90000"/>
          </a:bodyPr>
          <a:lstStyle/>
          <a:p>
            <a:r>
              <a:rPr lang="en-US" sz="3500">
                <a:latin typeface="Leelawadee"/>
                <a:cs typeface="Leelawadee"/>
              </a:rPr>
              <a:t>BIA / USGS-CASC</a:t>
            </a:r>
            <a:br>
              <a:rPr lang="en-US" sz="3500">
                <a:latin typeface="Leelawadee"/>
                <a:cs typeface="Leelawadee"/>
              </a:rPr>
            </a:br>
            <a:r>
              <a:rPr lang="en-US" sz="3500">
                <a:latin typeface="Leelawadee"/>
                <a:cs typeface="Leelawadee"/>
              </a:rPr>
              <a:t>Tribal Climate Resilience Liaison Network</a:t>
            </a:r>
            <a:endParaRPr lang="en-US" sz="3500"/>
          </a:p>
        </p:txBody>
      </p:sp>
      <p:sp>
        <p:nvSpPr>
          <p:cNvPr id="7" name="Rectangle 6">
            <a:extLst>
              <a:ext uri="{FF2B5EF4-FFF2-40B4-BE49-F238E27FC236}">
                <a16:creationId xmlns:a16="http://schemas.microsoft.com/office/drawing/2014/main" id="{29F1A2D1-338D-4854-B00D-A1561A5DE46F}"/>
              </a:ext>
            </a:extLst>
          </p:cNvPr>
          <p:cNvSpPr/>
          <p:nvPr/>
        </p:nvSpPr>
        <p:spPr>
          <a:xfrm>
            <a:off x="11525565" y="0"/>
            <a:ext cx="666435" cy="6267450"/>
          </a:xfrm>
          <a:prstGeom prst="rect">
            <a:avLst/>
          </a:prstGeom>
          <a:solidFill>
            <a:srgbClr val="B4D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7CEFD6-4378-267C-3080-27DCFAA3F798}"/>
              </a:ext>
            </a:extLst>
          </p:cNvPr>
          <p:cNvPicPr>
            <a:picLocks noChangeAspect="1"/>
          </p:cNvPicPr>
          <p:nvPr/>
        </p:nvPicPr>
        <p:blipFill>
          <a:blip r:embed="rId3"/>
          <a:stretch>
            <a:fillRect/>
          </a:stretch>
        </p:blipFill>
        <p:spPr>
          <a:xfrm>
            <a:off x="10658475" y="3431732"/>
            <a:ext cx="1405089" cy="2638377"/>
          </a:xfrm>
          <a:prstGeom prst="rect">
            <a:avLst/>
          </a:prstGeom>
        </p:spPr>
      </p:pic>
      <p:pic>
        <p:nvPicPr>
          <p:cNvPr id="2" name="Picture 1" descr="Several logos of different nations&#10;&#10;Description automatically generated">
            <a:extLst>
              <a:ext uri="{FF2B5EF4-FFF2-40B4-BE49-F238E27FC236}">
                <a16:creationId xmlns:a16="http://schemas.microsoft.com/office/drawing/2014/main" id="{63FF029A-FC5C-7B23-75B8-2A1608FE2081}"/>
              </a:ext>
            </a:extLst>
          </p:cNvPr>
          <p:cNvPicPr>
            <a:picLocks noChangeAspect="1"/>
          </p:cNvPicPr>
          <p:nvPr/>
        </p:nvPicPr>
        <p:blipFill>
          <a:blip r:embed="rId4"/>
          <a:stretch>
            <a:fillRect/>
          </a:stretch>
        </p:blipFill>
        <p:spPr>
          <a:xfrm>
            <a:off x="5149049" y="741"/>
            <a:ext cx="7042951" cy="1404150"/>
          </a:xfrm>
          <a:prstGeom prst="rect">
            <a:avLst/>
          </a:prstGeom>
        </p:spPr>
      </p:pic>
      <p:pic>
        <p:nvPicPr>
          <p:cNvPr id="5" name="Picture 4" descr="Northwest Climate Adaptation Science Center | LinkedIn">
            <a:extLst>
              <a:ext uri="{FF2B5EF4-FFF2-40B4-BE49-F238E27FC236}">
                <a16:creationId xmlns:a16="http://schemas.microsoft.com/office/drawing/2014/main" id="{3E875E07-D865-6668-BF16-CB907B1683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0200" y="2572673"/>
            <a:ext cx="780497" cy="824885"/>
          </a:xfrm>
          <a:prstGeom prst="rect">
            <a:avLst/>
          </a:prstGeom>
          <a:ln>
            <a:noFill/>
          </a:ln>
        </p:spPr>
      </p:pic>
      <p:pic>
        <p:nvPicPr>
          <p:cNvPr id="6" name="Picture 5" descr="The Southwest Climate Adaptation Science Center Logo | Southwest Climate  Adaptation Science Center | SW CASC">
            <a:extLst>
              <a:ext uri="{FF2B5EF4-FFF2-40B4-BE49-F238E27FC236}">
                <a16:creationId xmlns:a16="http://schemas.microsoft.com/office/drawing/2014/main" id="{BAE56686-AEBB-1903-1A46-33CE847FD6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9068" y="1406370"/>
            <a:ext cx="1374559" cy="1359763"/>
          </a:xfrm>
          <a:prstGeom prst="rect">
            <a:avLst/>
          </a:prstGeom>
          <a:ln>
            <a:noFill/>
          </a:ln>
        </p:spPr>
      </p:pic>
      <p:pic>
        <p:nvPicPr>
          <p:cNvPr id="9" name="Picture 8" descr="sc-casc-logo – South Central CASC">
            <a:extLst>
              <a:ext uri="{FF2B5EF4-FFF2-40B4-BE49-F238E27FC236}">
                <a16:creationId xmlns:a16="http://schemas.microsoft.com/office/drawing/2014/main" id="{44C821E9-5602-3F24-50AA-7B8F9CD519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9738" y="2490602"/>
            <a:ext cx="996427" cy="996427"/>
          </a:xfrm>
          <a:prstGeom prst="rect">
            <a:avLst/>
          </a:prstGeom>
          <a:ln>
            <a:noFill/>
          </a:ln>
        </p:spPr>
      </p:pic>
      <p:pic>
        <p:nvPicPr>
          <p:cNvPr id="14" name="Picture 13" descr="Introducing the MW CASC Logo | Midwest Climate Adaptation Science Center">
            <a:extLst>
              <a:ext uri="{FF2B5EF4-FFF2-40B4-BE49-F238E27FC236}">
                <a16:creationId xmlns:a16="http://schemas.microsoft.com/office/drawing/2014/main" id="{ABEC5BDA-5AD1-F790-B156-F8F211C59B5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56510" y="2506915"/>
            <a:ext cx="963030" cy="974776"/>
          </a:xfrm>
          <a:prstGeom prst="rect">
            <a:avLst/>
          </a:prstGeom>
          <a:ln>
            <a:noFill/>
          </a:ln>
        </p:spPr>
      </p:pic>
      <p:pic>
        <p:nvPicPr>
          <p:cNvPr id="8" name="Picture 7" descr="welcome | North Central Climate Adaptation Science Center">
            <a:extLst>
              <a:ext uri="{FF2B5EF4-FFF2-40B4-BE49-F238E27FC236}">
                <a16:creationId xmlns:a16="http://schemas.microsoft.com/office/drawing/2014/main" id="{EFCDB231-86C7-48D8-F090-1F4C7BCE53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05565" y="1521177"/>
            <a:ext cx="1037986" cy="1059449"/>
          </a:xfrm>
          <a:prstGeom prst="rect">
            <a:avLst/>
          </a:prstGeom>
          <a:ln>
            <a:noFill/>
          </a:ln>
        </p:spPr>
      </p:pic>
      <p:pic>
        <p:nvPicPr>
          <p:cNvPr id="15" name="Picture 14" descr="Home | AK CASC">
            <a:extLst>
              <a:ext uri="{FF2B5EF4-FFF2-40B4-BE49-F238E27FC236}">
                <a16:creationId xmlns:a16="http://schemas.microsoft.com/office/drawing/2014/main" id="{F35D9D98-7D55-C862-897E-08048D2620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88656" y="1558863"/>
            <a:ext cx="888415" cy="1017789"/>
          </a:xfrm>
          <a:prstGeom prst="rect">
            <a:avLst/>
          </a:prstGeom>
          <a:ln>
            <a:noFill/>
          </a:ln>
        </p:spPr>
      </p:pic>
      <p:pic>
        <p:nvPicPr>
          <p:cNvPr id="11" name="Picture 10" descr="Northeast CASC (@NEClimateSci) / X">
            <a:extLst>
              <a:ext uri="{FF2B5EF4-FFF2-40B4-BE49-F238E27FC236}">
                <a16:creationId xmlns:a16="http://schemas.microsoft.com/office/drawing/2014/main" id="{4BB7E473-1D56-569F-09A7-B797DC42AB5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601318" y="2575263"/>
            <a:ext cx="1008627" cy="969617"/>
          </a:xfrm>
          <a:prstGeom prst="rect">
            <a:avLst/>
          </a:prstGeom>
          <a:ln>
            <a:noFill/>
          </a:ln>
        </p:spPr>
      </p:pic>
      <p:pic>
        <p:nvPicPr>
          <p:cNvPr id="12" name="Picture 11" descr="Southeast Climate Adaptation Science Center | LinkedIn">
            <a:extLst>
              <a:ext uri="{FF2B5EF4-FFF2-40B4-BE49-F238E27FC236}">
                <a16:creationId xmlns:a16="http://schemas.microsoft.com/office/drawing/2014/main" id="{C1415B4F-B4CC-A3ED-4AE0-FC6835B72D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079266" y="1593766"/>
            <a:ext cx="1034394" cy="1018225"/>
          </a:xfrm>
          <a:prstGeom prst="rect">
            <a:avLst/>
          </a:prstGeom>
          <a:ln>
            <a:noFill/>
          </a:ln>
        </p:spPr>
      </p:pic>
    </p:spTree>
    <p:extLst>
      <p:ext uri="{BB962C8B-B14F-4D97-AF65-F5344CB8AC3E}">
        <p14:creationId xmlns:p14="http://schemas.microsoft.com/office/powerpoint/2010/main" val="240105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howing how the Branch of Tribal Climate Resilience serves as the funding source for the Liaison Network, Tribes and Tribal Organizations serve as the employers for the Liaison Network, and the U.S. Geological Survey provides extensive resources to the Liaison Network as it supports all federally-recognized Tribes.">
            <a:extLst>
              <a:ext uri="{FF2B5EF4-FFF2-40B4-BE49-F238E27FC236}">
                <a16:creationId xmlns:a16="http://schemas.microsoft.com/office/drawing/2014/main" id="{3443933C-62E6-A48E-C4DA-93B008ED9F6F}"/>
              </a:ext>
            </a:extLst>
          </p:cNvPr>
          <p:cNvPicPr>
            <a:picLocks noChangeAspect="1"/>
          </p:cNvPicPr>
          <p:nvPr/>
        </p:nvPicPr>
        <p:blipFill>
          <a:blip r:embed="rId2"/>
          <a:stretch>
            <a:fillRect/>
          </a:stretch>
        </p:blipFill>
        <p:spPr>
          <a:xfrm>
            <a:off x="2641600" y="1455558"/>
            <a:ext cx="8484138" cy="3179695"/>
          </a:xfrm>
          <a:prstGeom prst="rect">
            <a:avLst/>
          </a:prstGeom>
          <a:ln>
            <a:noFill/>
          </a:ln>
        </p:spPr>
      </p:pic>
      <p:sp>
        <p:nvSpPr>
          <p:cNvPr id="13" name="Title 1">
            <a:extLst>
              <a:ext uri="{FF2B5EF4-FFF2-40B4-BE49-F238E27FC236}">
                <a16:creationId xmlns:a16="http://schemas.microsoft.com/office/drawing/2014/main" id="{78007FDE-DA43-9C28-1F81-86E3D7B1DD35}"/>
              </a:ext>
            </a:extLst>
          </p:cNvPr>
          <p:cNvSpPr>
            <a:spLocks noGrp="1"/>
          </p:cNvSpPr>
          <p:nvPr>
            <p:ph type="title"/>
          </p:nvPr>
        </p:nvSpPr>
        <p:spPr>
          <a:xfrm>
            <a:off x="2641600" y="365125"/>
            <a:ext cx="8712200" cy="1325563"/>
          </a:xfrm>
        </p:spPr>
        <p:txBody>
          <a:bodyPr>
            <a:normAutofit/>
          </a:bodyPr>
          <a:lstStyle/>
          <a:p>
            <a:r>
              <a:rPr lang="en-US" sz="3500">
                <a:latin typeface="Leelawadee"/>
                <a:cs typeface="Leelawadee"/>
              </a:rPr>
              <a:t>BIA Tribal Climate Resilience Liaisons</a:t>
            </a:r>
            <a:endParaRPr lang="en-US" sz="3500"/>
          </a:p>
        </p:txBody>
      </p:sp>
      <p:pic>
        <p:nvPicPr>
          <p:cNvPr id="6" name="Picture 5" descr="A qr code with a few black squares&#10;&#10;Description automatically generated">
            <a:extLst>
              <a:ext uri="{FF2B5EF4-FFF2-40B4-BE49-F238E27FC236}">
                <a16:creationId xmlns:a16="http://schemas.microsoft.com/office/drawing/2014/main" id="{0F7AD2A2-40F9-ADED-D101-ED467198F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4947" y="4550030"/>
            <a:ext cx="1565189" cy="1565189"/>
          </a:xfrm>
          <a:prstGeom prst="rect">
            <a:avLst/>
          </a:prstGeom>
        </p:spPr>
      </p:pic>
      <p:pic>
        <p:nvPicPr>
          <p:cNvPr id="8" name="Picture 7">
            <a:extLst>
              <a:ext uri="{FF2B5EF4-FFF2-40B4-BE49-F238E27FC236}">
                <a16:creationId xmlns:a16="http://schemas.microsoft.com/office/drawing/2014/main" id="{8E41AFFF-D75A-97F4-CE0D-2DBE01393E32}"/>
              </a:ext>
            </a:extLst>
          </p:cNvPr>
          <p:cNvPicPr>
            <a:picLocks noChangeAspect="1"/>
          </p:cNvPicPr>
          <p:nvPr/>
        </p:nvPicPr>
        <p:blipFill>
          <a:blip r:embed="rId4"/>
          <a:stretch>
            <a:fillRect/>
          </a:stretch>
        </p:blipFill>
        <p:spPr>
          <a:xfrm>
            <a:off x="2742417" y="4550029"/>
            <a:ext cx="5682319" cy="1565189"/>
          </a:xfrm>
          <a:prstGeom prst="rect">
            <a:avLst/>
          </a:prstGeom>
        </p:spPr>
      </p:pic>
    </p:spTree>
    <p:extLst>
      <p:ext uri="{BB962C8B-B14F-4D97-AF65-F5344CB8AC3E}">
        <p14:creationId xmlns:p14="http://schemas.microsoft.com/office/powerpoint/2010/main" val="3146080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8b59a9-ee01-43d4-964b-c3a2badfbe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AAAB2238C66C4DA80788F7A158E685" ma:contentTypeVersion="5" ma:contentTypeDescription="Create a new document." ma:contentTypeScope="" ma:versionID="e3941a9635793acae05324e93d684f3f">
  <xsd:schema xmlns:xsd="http://www.w3.org/2001/XMLSchema" xmlns:xs="http://www.w3.org/2001/XMLSchema" xmlns:p="http://schemas.microsoft.com/office/2006/metadata/properties" xmlns:ns3="e08b59a9-ee01-43d4-964b-c3a2badfbe0b" targetNamespace="http://schemas.microsoft.com/office/2006/metadata/properties" ma:root="true" ma:fieldsID="83d953d159a96dfee47219416ed870c5" ns3:_="">
    <xsd:import namespace="e08b59a9-ee01-43d4-964b-c3a2badfbe0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b59a9-ee01-43d4-964b-c3a2badfb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AACCF-AB5D-490B-8086-E71B8D722D8F}">
  <ds:schemaRefs>
    <ds:schemaRef ds:uri="e08b59a9-ee01-43d4-964b-c3a2badfbe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2F8C6-DC65-4B65-80CA-EEAA2CD9C185}">
  <ds:schemaRefs>
    <ds:schemaRef ds:uri="e08b59a9-ee01-43d4-964b-c3a2badfbe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E04243-5DC1-4A74-9598-F5132D641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2</Notes>
  <HiddenSlides>2</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Farewell Amelia</vt:lpstr>
      <vt:lpstr>BIA Tribal Climate Resilience Program</vt:lpstr>
      <vt:lpstr>BIA Tribal Climate Resilience Program</vt:lpstr>
      <vt:lpstr>BIA Tribal Climate Resilience Network</vt:lpstr>
      <vt:lpstr>NW CASC Consortium Partners</vt:lpstr>
      <vt:lpstr>BIA / USGS-CASC Tribal Climate Resilience Liaison Network</vt:lpstr>
      <vt:lpstr>BIA Tribal Climate Resilience Liaisons</vt:lpstr>
      <vt:lpstr>NW- CASC Tribes &amp; Ecoregions</vt:lpstr>
      <vt:lpstr>ATNI Climate Program Partners</vt:lpstr>
      <vt:lpstr>Tribal Climate Camp</vt:lpstr>
      <vt:lpstr>PowerPoint Presentation</vt:lpstr>
      <vt:lpstr>Tribal Coastal Resilience Portfolio</vt:lpstr>
      <vt:lpstr>PowerPoint Presentation</vt:lpstr>
      <vt:lpstr>PowerPoint Presentation</vt:lpstr>
      <vt:lpstr>BIA Tribal Climate Resilience Network</vt:lpstr>
      <vt:lpstr>NW Climate Adaptation Science Center (CASC)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Neumeister</dc:creator>
  <cp:revision>3</cp:revision>
  <dcterms:created xsi:type="dcterms:W3CDTF">2023-09-13T18:02:52Z</dcterms:created>
  <dcterms:modified xsi:type="dcterms:W3CDTF">2024-10-02T03:07:54Z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0x0101004AAAAB2238C66C4DA80788F7A158E685</vt:lpwstr>
  </property>
</Properties>
</file>