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e4df6f919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2e4df6f919_2_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e4df6f919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2e4df6f919_2_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e4df6f919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2e4df6f919_2_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e4df6f9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e4df6f9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Opportunities applied for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Selected for the InterTribal Opportunity Grant on 9/24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Two Energy Fellowships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Energy Connector Grant </a:t>
            </a:r>
            <a:endParaRPr sz="14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ATNI Gridworks Project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R-step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ACP Siting April 14th-16th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Energy Working Group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Optional Policy group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e4df6f919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Ongoing Projects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- Expanding Education on Energy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- Created Working Group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		- Staff Growth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Selected for the InterTribal Opportunity Grant on 9/24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Two Energy Fellowships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Energy Connector Grant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Major engagement areas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Education Opportunities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Offshore Wind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Transmission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Siting</a:t>
            </a:r>
            <a:endParaRPr/>
          </a:p>
        </p:txBody>
      </p:sp>
      <p:sp>
        <p:nvSpPr>
          <p:cNvPr id="111" name="Google Shape;111;g32e4df6f919_2_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e4df6f919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2e4df6f919_2_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e4df6f91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e4df6f91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e68da20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e68da20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e4df6f91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e4df6f91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2081463" y="841772"/>
            <a:ext cx="5919536" cy="63811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ts val="2700"/>
              <a:buFont typeface="Leelawadee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081463" y="1606655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981200" y="273844"/>
            <a:ext cx="6534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981200" y="1369219"/>
            <a:ext cx="65341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981200" y="273844"/>
            <a:ext cx="6534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981200" y="273844"/>
            <a:ext cx="6534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ts val="3300"/>
              <a:buFont typeface="Leelawadee"/>
              <a:buNone/>
              <a:defRPr b="1" i="0" sz="3300" u="none" cap="none" strike="noStrike">
                <a:solidFill>
                  <a:srgbClr val="562438"/>
                </a:solidFill>
                <a:latin typeface="Leelawadee"/>
                <a:ea typeface="Leelawadee"/>
                <a:cs typeface="Leelawadee"/>
                <a:sym typeface="Leelawad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981200" y="1369219"/>
            <a:ext cx="65341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eelawadee"/>
                <a:ea typeface="Leelawadee"/>
                <a:cs typeface="Leelawadee"/>
                <a:sym typeface="Leelawade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logo with a map and arrows&#10;&#10;Description automatically generated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4542" y="360193"/>
            <a:ext cx="1059873" cy="1069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black screen&#10;&#10;AI-generated content may be incorrect.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Reuben@atnitribes.or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eli@atnitribes.or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inyurl.com/ATNI-Energy-Newsletter" TargetMode="External"/><Relationship Id="rId4" Type="http://schemas.openxmlformats.org/officeDocument/2006/relationships/hyperlink" Target="http://tinyurl.com/ATNI-EWG" TargetMode="External"/><Relationship Id="rId5" Type="http://schemas.openxmlformats.org/officeDocument/2006/relationships/hyperlink" Target="mailto:CPRG@atnitribes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inyurl.com/ATNI-TEG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Reuben@atnitribes.org" TargetMode="External"/><Relationship Id="rId4" Type="http://schemas.openxmlformats.org/officeDocument/2006/relationships/hyperlink" Target="mailto:Eli@atnitribe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pink hair and a scarf on her head&#10;&#10;AI-generated content may be incorrect." id="87" name="Google Shape;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" y="0"/>
            <a:ext cx="9142150" cy="514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1359375" y="16900"/>
            <a:ext cx="77847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000000"/>
                </a:solidFill>
              </a:rPr>
              <a:t>Energy Team Program Update</a:t>
            </a:r>
            <a:endParaRPr b="1" sz="3600">
              <a:solidFill>
                <a:srgbClr val="562438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1359384" y="1058824"/>
            <a:ext cx="77847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595959"/>
                </a:solidFill>
              </a:rPr>
              <a:t>Reuben Martinez &amp; Eli Duncan-Gilmour</a:t>
            </a:r>
            <a:endParaRPr sz="2400">
              <a:solidFill>
                <a:srgbClr val="000000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268" y="3135178"/>
            <a:ext cx="3168013" cy="161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938050" y="370575"/>
            <a:ext cx="75357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000000"/>
                </a:solidFill>
              </a:rPr>
              <a:t>Energy Team </a:t>
            </a:r>
            <a:endParaRPr b="1" sz="3600">
              <a:solidFill>
                <a:srgbClr val="562438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0" name="Google Shape;100;p21"/>
          <p:cNvSpPr txBox="1"/>
          <p:nvPr/>
        </p:nvSpPr>
        <p:spPr>
          <a:xfrm>
            <a:off x="1182284" y="1224079"/>
            <a:ext cx="69075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595959"/>
                </a:solidFill>
              </a:rPr>
              <a:t>Reuben Martinez &amp; </a:t>
            </a:r>
            <a:endParaRPr sz="34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595959"/>
                </a:solidFill>
              </a:rPr>
              <a:t>Eli Duncan-Gilmour</a:t>
            </a:r>
            <a:endParaRPr sz="2100">
              <a:solidFill>
                <a:srgbClr val="000000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15407" l="23908" r="0" t="6381"/>
          <a:stretch/>
        </p:blipFill>
        <p:spPr>
          <a:xfrm>
            <a:off x="2736229" y="2518535"/>
            <a:ext cx="1764013" cy="196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796" y="2520966"/>
            <a:ext cx="1764013" cy="195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981200" y="273844"/>
            <a:ext cx="6534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b="0" lang="en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Updates - Winter 2025</a:t>
            </a:r>
            <a:endParaRPr b="0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1981200" y="1082650"/>
            <a:ext cx="6597900" cy="3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Major engagement areas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Education Opportunities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Offshore Wind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Transmission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Siting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Energy Team Projects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Expanding Education on Energy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ATNI Gridworks Project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Created Working Group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Partnership Events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ACP Siting April 14th-16th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981200" y="273844"/>
            <a:ext cx="6534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b="0" lang="en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Reuben Martinez</a:t>
            </a:r>
            <a:endParaRPr b="0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0" i="1"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Program Manager</a:t>
            </a:r>
            <a:endParaRPr b="0" i="1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ct val="100000"/>
              <a:buFont typeface="Leelawadee"/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981275" y="1268051"/>
            <a:ext cx="65343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1884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Project Updates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Coalition Building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Renewable Northwest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Sustainable Northwest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ARUP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Nature Conservancy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Team Growth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Selected for the InterTribal Opportunity Grant on 9/24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Two Energy Fellowships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Energy Connector Grant 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Committee Membership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POWC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PREPP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-318848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833">
                <a:latin typeface="Arial"/>
                <a:ea typeface="Arial"/>
                <a:cs typeface="Arial"/>
                <a:sym typeface="Arial"/>
              </a:rPr>
              <a:t>Sustainable Northwest</a:t>
            </a:r>
            <a:endParaRPr sz="18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" sz="14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Reuben@atnitribes.or</a:t>
            </a:r>
            <a:r>
              <a:rPr lang="en" sz="1400"/>
              <a:t>g </a:t>
            </a:r>
            <a:r>
              <a:rPr lang="en" sz="1496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1 503-922-3407 ext. 408</a:t>
            </a:r>
            <a:endParaRPr sz="496"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4">
            <a:alphaModFix/>
          </a:blip>
          <a:srcRect b="15407" l="23908" r="0" t="6381"/>
          <a:stretch/>
        </p:blipFill>
        <p:spPr>
          <a:xfrm>
            <a:off x="6885050" y="273850"/>
            <a:ext cx="1926150" cy="206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1981200" y="273844"/>
            <a:ext cx="6534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b="0" lang="en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 Duncan-Gilmour</a:t>
            </a:r>
            <a:endParaRPr b="0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0" i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Liaison/ DOE Fellow</a:t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438"/>
              </a:buClr>
              <a:buSzPct val="100000"/>
              <a:buFont typeface="Leelawadee"/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 txBox="1"/>
          <p:nvPr/>
        </p:nvSpPr>
        <p:spPr>
          <a:xfrm>
            <a:off x="1494900" y="1130800"/>
            <a:ext cx="69351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en" sz="1200">
                <a:solidFill>
                  <a:schemeClr val="dk1"/>
                </a:solidFill>
              </a:rPr>
              <a:t>Ongoing Projects</a:t>
            </a:r>
            <a:endParaRPr b="1" sz="1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- </a:t>
            </a:r>
            <a:r>
              <a:rPr lang="en" sz="1200">
                <a:solidFill>
                  <a:schemeClr val="dk1"/>
                </a:solidFill>
              </a:rPr>
              <a:t>Monitoring Energy landscape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- Building partnerships and sharing information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- Creating tools to advance Tribal energy sovereignty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en" sz="1200">
                <a:solidFill>
                  <a:schemeClr val="dk1"/>
                </a:solidFill>
              </a:rPr>
              <a:t>Major engagement areas</a:t>
            </a:r>
            <a:endParaRPr b="1" sz="1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	- Energy grid development and siting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	- Tool Creation and information sharing</a:t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 network-building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Contact me: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eli@atnitribes.org</a:t>
            </a:r>
            <a:r>
              <a:rPr lang="en" sz="1200">
                <a:solidFill>
                  <a:schemeClr val="dk1"/>
                </a:solidFill>
              </a:rPr>
              <a:t>, cell: 845-663-6221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elawadee"/>
              <a:ea typeface="Leelawadee"/>
              <a:cs typeface="Leelawadee"/>
              <a:sym typeface="Leelawad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2900" y="218050"/>
            <a:ext cx="2077899" cy="22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1981200" y="103644"/>
            <a:ext cx="6534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Program Resources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1981200" y="940050"/>
            <a:ext cx="6344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1885"/>
              <a:t>Energy Newsletter: </a:t>
            </a:r>
            <a:endParaRPr b="1" sz="1885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885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lang="en" sz="1740">
                <a:solidFill>
                  <a:schemeClr val="hlink"/>
                </a:solidFill>
                <a:uFill>
                  <a:noFill/>
                </a:uFill>
                <a:hlinkClick r:id="rId3"/>
              </a:rPr>
              <a:t>tinyurl.com/ATNI-Energy-Newsletter</a:t>
            </a:r>
            <a:r>
              <a:rPr lang="en" sz="1740"/>
              <a:t> </a:t>
            </a:r>
            <a:endParaRPr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1885"/>
              <a:t>Energy Working Group: </a:t>
            </a:r>
            <a:endParaRPr b="1" sz="1885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885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lang="en" sz="1798">
                <a:solidFill>
                  <a:schemeClr val="hlink"/>
                </a:solidFill>
                <a:uFill>
                  <a:noFill/>
                </a:uFill>
                <a:hlinkClick r:id="rId4"/>
              </a:rPr>
              <a:t>tinyurl.com/ATNI-EWG</a:t>
            </a:r>
            <a:r>
              <a:rPr lang="en" sz="1798"/>
              <a:t> </a:t>
            </a:r>
            <a:endParaRPr sz="1798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1885"/>
              <a:t>Comprehensive Climate Planning: </a:t>
            </a:r>
            <a:endParaRPr b="1" sz="1885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1740"/>
              <a:t>Email-</a:t>
            </a:r>
            <a:r>
              <a:rPr b="1" lang="en" sz="1740"/>
              <a:t> </a:t>
            </a:r>
            <a:r>
              <a:rPr lang="en" sz="1740">
                <a:solidFill>
                  <a:schemeClr val="hlink"/>
                </a:solidFill>
                <a:uFill>
                  <a:noFill/>
                </a:uFill>
                <a:hlinkClick r:id="rId5"/>
              </a:rPr>
              <a:t>CPRG@atnitribes.org</a:t>
            </a:r>
            <a:endParaRPr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83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1981200" y="273844"/>
            <a:ext cx="6534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Soon: ATNI Tribal Transmission Engagement Guide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1981200" y="3633844"/>
            <a:ext cx="653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85"/>
              <a:t>Interest Form: </a:t>
            </a:r>
            <a:r>
              <a:rPr lang="en" sz="1740">
                <a:solidFill>
                  <a:schemeClr val="hlink"/>
                </a:solidFill>
                <a:uFill>
                  <a:noFill/>
                </a:uFill>
                <a:hlinkClick r:id="rId3"/>
              </a:rPr>
              <a:t>tinyurl.com/ATNI-TEG</a:t>
            </a:r>
            <a:endParaRPr sz="17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740"/>
              <a:t>(</a:t>
            </a:r>
            <a:r>
              <a:rPr lang="en" sz="1140"/>
              <a:t>Fill out the form to receive a copy upon publication.)</a:t>
            </a:r>
            <a:endParaRPr sz="114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4063" y="1420444"/>
            <a:ext cx="3715037" cy="20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200" y="1411975"/>
            <a:ext cx="832873" cy="20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9093" y="1411974"/>
            <a:ext cx="1531431" cy="20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1981200" y="273844"/>
            <a:ext cx="6534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1981200" y="1369219"/>
            <a:ext cx="6534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Reuben Martinez - Energy Program Manager</a:t>
            </a:r>
            <a:endParaRPr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Phone Number: 1 503-922-3407 ext. 408</a:t>
            </a:r>
            <a:endParaRPr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Email: </a:t>
            </a:r>
            <a:r>
              <a:rPr lang="en" sz="2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Reuben@atnitribes.org</a:t>
            </a: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Eli Duncan-Gilmour - Energy Liaison </a:t>
            </a:r>
            <a:endParaRPr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Phone Number: 845-663-6221</a:t>
            </a:r>
            <a:endParaRPr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Email: </a:t>
            </a: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Eli@atnitribes.org</a:t>
            </a: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