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1" r:id="rId2"/>
    <p:sldId id="266" r:id="rId3"/>
    <p:sldId id="268" r:id="rId4"/>
    <p:sldId id="269" r:id="rId5"/>
    <p:sldId id="262" r:id="rId6"/>
    <p:sldId id="270" r:id="rId7"/>
    <p:sldId id="271" r:id="rId8"/>
    <p:sldId id="272" r:id="rId9"/>
    <p:sldId id="267"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E18"/>
    <a:srgbClr val="562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9"/>
    <p:restoredTop sz="71222" autoAdjust="0"/>
  </p:normalViewPr>
  <p:slideViewPr>
    <p:cSldViewPr snapToGrid="0">
      <p:cViewPr varScale="1">
        <p:scale>
          <a:sx n="72" d="100"/>
          <a:sy n="72" d="100"/>
        </p:scale>
        <p:origin x="3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BBC78-02DC-46D7-9358-1B86749DE5A2}"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DB98D-BD7E-4FBD-A016-CC506D6CF719}" type="slidenum">
              <a:rPr lang="en-US" smtClean="0"/>
              <a:t>‹#›</a:t>
            </a:fld>
            <a:endParaRPr lang="en-US"/>
          </a:p>
        </p:txBody>
      </p:sp>
    </p:spTree>
    <p:extLst>
      <p:ext uri="{BB962C8B-B14F-4D97-AF65-F5344CB8AC3E}">
        <p14:creationId xmlns:p14="http://schemas.microsoft.com/office/powerpoint/2010/main" val="17912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wonderful to be here in this beautiful facility.</a:t>
            </a:r>
          </a:p>
          <a:p>
            <a:r>
              <a:rPr lang="en-US" dirty="0"/>
              <a:t>The Cowlitz Tribe &amp; </a:t>
            </a:r>
            <a:r>
              <a:rPr lang="en-US" dirty="0" err="1"/>
              <a:t>ilani</a:t>
            </a:r>
            <a:r>
              <a:rPr lang="en-US" dirty="0"/>
              <a:t> team have been incredibly generous and such a pleasure to work with</a:t>
            </a:r>
          </a:p>
          <a:p>
            <a:pPr marL="171450" indent="-171450">
              <a:buFontTx/>
              <a:buChar char="-"/>
            </a:pPr>
            <a:r>
              <a:rPr lang="en-US" dirty="0"/>
              <a:t>Culture night!</a:t>
            </a:r>
          </a:p>
          <a:p>
            <a:pPr marL="171450" indent="-171450">
              <a:buFontTx/>
              <a:buChar char="-"/>
            </a:pPr>
            <a:r>
              <a:rPr lang="en-US" dirty="0"/>
              <a:t>Thank you for hosting us in your homelands.</a:t>
            </a:r>
          </a:p>
        </p:txBody>
      </p:sp>
      <p:sp>
        <p:nvSpPr>
          <p:cNvPr id="4" name="Slide Number Placeholder 3"/>
          <p:cNvSpPr>
            <a:spLocks noGrp="1"/>
          </p:cNvSpPr>
          <p:nvPr>
            <p:ph type="sldNum" sz="quarter" idx="5"/>
          </p:nvPr>
        </p:nvSpPr>
        <p:spPr/>
        <p:txBody>
          <a:bodyPr/>
          <a:lstStyle/>
          <a:p>
            <a:fld id="{2C0DB98D-BD7E-4FBD-A016-CC506D6CF719}" type="slidenum">
              <a:rPr lang="en-US" smtClean="0"/>
              <a:t>1</a:t>
            </a:fld>
            <a:endParaRPr lang="en-US"/>
          </a:p>
        </p:txBody>
      </p:sp>
    </p:spTree>
    <p:extLst>
      <p:ext uri="{BB962C8B-B14F-4D97-AF65-F5344CB8AC3E}">
        <p14:creationId xmlns:p14="http://schemas.microsoft.com/office/powerpoint/2010/main" val="16797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10</a:t>
            </a:fld>
            <a:endParaRPr lang="en-US"/>
          </a:p>
        </p:txBody>
      </p:sp>
    </p:spTree>
    <p:extLst>
      <p:ext uri="{BB962C8B-B14F-4D97-AF65-F5344CB8AC3E}">
        <p14:creationId xmlns:p14="http://schemas.microsoft.com/office/powerpoint/2010/main" val="306559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has been working hard behind the scenes to strengthen internal operations. Don’t see this work directly, but hopefully you’ll see smoother and more efficient programs and events.</a:t>
            </a:r>
          </a:p>
          <a:p>
            <a:r>
              <a:rPr lang="en-US" dirty="0"/>
              <a:t> - Been cleaning up our financials. As Sharon reported in her financial report, we are nearly caught up with our audits, and we have a new budget template.  It took us a more time than expected to get on top of our funding sources, which is why our 2024 budget was so late. But we have a template and a process that will expedite the budget process.</a:t>
            </a:r>
          </a:p>
          <a:p>
            <a:endParaRPr lang="en-US" dirty="0"/>
          </a:p>
          <a:p>
            <a:r>
              <a:rPr lang="en-US" dirty="0"/>
              <a:t>We’re also nearly done with an updated HR Manual. That is a key tool to recruiting and retaining strong talent.</a:t>
            </a:r>
          </a:p>
          <a:p>
            <a:endParaRPr lang="en-US" dirty="0"/>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2</a:t>
            </a:fld>
            <a:endParaRPr lang="en-US"/>
          </a:p>
        </p:txBody>
      </p:sp>
    </p:spTree>
    <p:extLst>
      <p:ext uri="{BB962C8B-B14F-4D97-AF65-F5344CB8AC3E}">
        <p14:creationId xmlns:p14="http://schemas.microsoft.com/office/powerpoint/2010/main" val="105860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Budget: several positions.</a:t>
            </a:r>
          </a:p>
          <a:p>
            <a:r>
              <a:rPr lang="en-US" dirty="0"/>
              <a:t>Each program: Program Manager and program coordinator.</a:t>
            </a:r>
          </a:p>
          <a:p>
            <a:r>
              <a:rPr lang="en-US" dirty="0"/>
              <a:t>Also Communications and Events folks.</a:t>
            </a:r>
          </a:p>
          <a:p>
            <a:r>
              <a:rPr lang="en-US" dirty="0"/>
              <a:t>And a Policy Analyst. We need someone in-house. We probably need several somebody’s in-house, but we will start with one. This position comes directly from the information we learned from you in January under the ‘Future of ATNI’ Survey.</a:t>
            </a:r>
          </a:p>
          <a:p>
            <a:endParaRPr lang="en-US" dirty="0"/>
          </a:p>
          <a:p>
            <a:r>
              <a:rPr lang="en-US" dirty="0"/>
              <a:t>Keep an eye out. We will post to LinkedIn, Facebook, our mailing list, and other job boards.</a:t>
            </a:r>
          </a:p>
          <a:p>
            <a:endParaRPr lang="en-US" dirty="0"/>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3</a:t>
            </a:fld>
            <a:endParaRPr lang="en-US"/>
          </a:p>
        </p:txBody>
      </p:sp>
    </p:spTree>
    <p:extLst>
      <p:ext uri="{BB962C8B-B14F-4D97-AF65-F5344CB8AC3E}">
        <p14:creationId xmlns:p14="http://schemas.microsoft.com/office/powerpoint/2010/main" val="368742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CICD Survey of Native Nations</a:t>
            </a: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 the importance of a regional data set (LOOK AT LETTERS)</a:t>
            </a: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Currently, we have 14 ATNI Tribes that intend to take the survey, and another 25 that are considering participation.  We do have commitment from Tribes in every State in ATNI and both sides of the Cascades in Washington. The CICD has been incredibly thoughtful in how they designed this survey, ensuring that the data is protected, and Tribes can answer as much or as little as they are comfortable with. ATNI will only see aggregated anonymized data, but Tribes will have full access to their own data. It’s important for us to be in control of our data story.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strong data, ATNI is better positioned to advocate on behalf of Northwest Tribes. Data can be used to communicate the needs of tribes and identify funding gaps to lawmakers. It will also show the economic power that Tribes have in our communities.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Planet Youth Iceland Prevention Model site visit </a:t>
            </a:r>
            <a:r>
              <a:rPr lang="en-US" sz="1800" b="0" i="0" u="none" strike="noStrike" baseline="0" dirty="0">
                <a:latin typeface="Calibri" panose="020F0502020204030204" pitchFamily="34" charset="0"/>
              </a:rPr>
              <a:t>to learn about the Model and observe the benefits of the Model to the Icelandic community; to speak with Icelandic leadership on the efforts behind launching systemic change in real time; and to participate in discussions and strategize on the policy changes needed to successfully implement the Model known as the </a:t>
            </a:r>
            <a:r>
              <a:rPr lang="en-US" sz="1800" b="0" i="0" u="none" strike="noStrike" baseline="0" dirty="0" err="1">
                <a:latin typeface="Calibri" panose="020F0502020204030204" pitchFamily="34" charset="0"/>
              </a:rPr>
              <a:t>Northstar</a:t>
            </a:r>
            <a:r>
              <a:rPr lang="en-US" sz="1800" b="0" i="0" u="none" strike="noStrike" baseline="0" dirty="0">
                <a:latin typeface="Calibri" panose="020F0502020204030204" pitchFamily="34" charset="0"/>
              </a:rPr>
              <a:t> Washington State Tribal Prevention System (</a:t>
            </a:r>
            <a:r>
              <a:rPr lang="en-US" sz="1800" b="0" i="0" u="none" strike="noStrike" baseline="0" dirty="0" err="1">
                <a:latin typeface="Calibri" panose="020F0502020204030204" pitchFamily="34" charset="0"/>
              </a:rPr>
              <a:t>Northstar</a:t>
            </a:r>
            <a:r>
              <a:rPr lang="en-US" sz="1800" b="0" i="0" u="none" strike="noStrike" baseline="0" dirty="0">
                <a:latin typeface="Calibri" panose="020F0502020204030204" pitchFamily="34" charset="0"/>
              </a:rPr>
              <a:t>), the name chosen by the five Washington Tribes. 5 Washington Tribes are committing to the </a:t>
            </a:r>
            <a:r>
              <a:rPr lang="en-US" sz="1800" b="0" i="0" u="none" strike="noStrike" baseline="0" dirty="0" err="1">
                <a:latin typeface="Calibri" panose="020F0502020204030204" pitchFamily="34" charset="0"/>
              </a:rPr>
              <a:t>Northstar</a:t>
            </a:r>
            <a:r>
              <a:rPr lang="en-US" sz="1800" b="0" i="0" u="none" strike="noStrike" baseline="0" dirty="0">
                <a:latin typeface="Calibri" panose="020F0502020204030204" pitchFamily="34" charset="0"/>
              </a:rPr>
              <a:t> project. Lummi, Colville, Jamestown S’Klallam, Swinomish, and Tulalip..</a:t>
            </a:r>
          </a:p>
          <a:p>
            <a:pPr algn="l"/>
            <a:endPar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rPr>
              <a:t>Native Languages: This week you heard a phenomenal panel centered on Native Language preservation and revitalization, and the role of the Federal Government to financially support all Native Language programs.  We developed a survey to gather data points to inform a strategy going forward. I’ll send it out to our </a:t>
            </a:r>
            <a:r>
              <a:rPr lang="en-US" sz="1800" b="0" i="0" u="none" strike="noStrike" baseline="0" dirty="0" err="1">
                <a:effectLst/>
                <a:latin typeface="Calibri" panose="020F0502020204030204" pitchFamily="34" charset="0"/>
                <a:ea typeface="Times New Roman" panose="02020603050405020304" pitchFamily="18" charset="0"/>
                <a:cs typeface="Times New Roman" panose="02020603050405020304" pitchFamily="18" charset="0"/>
              </a:rPr>
              <a:t>delgates</a:t>
            </a:r>
            <a:r>
              <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rPr>
              <a:t> and culture, language, and elders programs. We’re seeking responses by October 15.</a:t>
            </a:r>
          </a:p>
          <a:p>
            <a:pPr algn="l"/>
            <a:endPar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rPr>
              <a:t>Also this week, we heard from Tribal Leaders on priorities that should be included in a Federal Administration Transition plan. If you have other points to be included, please reach out to me. I have contact information on the final slide of this presentation. Which, by the way, you will be able to download from our conference app! (along with the other presentations)</a:t>
            </a:r>
          </a:p>
          <a:p>
            <a:pPr algn="l"/>
            <a:endParaRPr lang="en-US" sz="1800" b="0" i="0" u="none" strike="noStrike"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sz="1800" dirty="0">
              <a:effectLst/>
              <a:latin typeface="Century Gothic" panose="020B0502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4</a:t>
            </a:fld>
            <a:endParaRPr lang="en-US"/>
          </a:p>
        </p:txBody>
      </p:sp>
    </p:spTree>
    <p:extLst>
      <p:ext uri="{BB962C8B-B14F-4D97-AF65-F5344CB8AC3E}">
        <p14:creationId xmlns:p14="http://schemas.microsoft.com/office/powerpoint/2010/main" val="189589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is Still word smithing some portions. Once complete, will send out.</a:t>
            </a:r>
          </a:p>
          <a:p>
            <a:r>
              <a:rPr lang="en-US" dirty="0"/>
              <a:t>Here’s a preview</a:t>
            </a:r>
          </a:p>
          <a:p>
            <a:r>
              <a:rPr lang="en-US" dirty="0"/>
              <a:t>Will be shared with our member tribes and committee chairs;</a:t>
            </a:r>
          </a:p>
          <a:p>
            <a:r>
              <a:rPr lang="en-US" dirty="0"/>
              <a:t>Seeking feedback;</a:t>
            </a:r>
          </a:p>
          <a:p>
            <a:r>
              <a:rPr lang="en-US" dirty="0"/>
              <a:t>Hoping to ask for it to be accepted at Winter Convention in 2025</a:t>
            </a:r>
          </a:p>
          <a:p>
            <a:endParaRPr lang="en-US" dirty="0"/>
          </a:p>
          <a:p>
            <a:pPr marL="0" marR="0">
              <a:lnSpc>
                <a:spcPct val="107000"/>
              </a:lnSpc>
              <a:spcBef>
                <a:spcPts val="0"/>
              </a:spcBef>
              <a:spcAft>
                <a:spcPts val="800"/>
              </a:spcAft>
            </a:pPr>
            <a:r>
              <a:rPr lang="en-US" sz="1800" dirty="0">
                <a:effectLst/>
                <a:latin typeface="Libre Franklin" pitchFamily="2" charset="0"/>
                <a:ea typeface="Libre Franklin" pitchFamily="2" charset="0"/>
                <a:cs typeface="Libre Franklin" pitchFamily="2" charset="0"/>
              </a:rPr>
              <a:t>Once accepted by the ATNI Executive Board, this draft will be shared with </a:t>
            </a:r>
            <a:r>
              <a:rPr lang="en-US" sz="1800" dirty="0">
                <a:effectLst/>
                <a:highlight>
                  <a:srgbClr val="FFFF00"/>
                </a:highlight>
                <a:latin typeface="Libre Franklin" pitchFamily="2" charset="0"/>
                <a:ea typeface="Libre Franklin" pitchFamily="2" charset="0"/>
                <a:cs typeface="Libre Franklin" pitchFamily="2" charset="0"/>
              </a:rPr>
              <a:t>the ATNI Executive Committee and ATNI Committee Chairs</a:t>
            </a:r>
            <a:r>
              <a:rPr lang="en-US" sz="1800" dirty="0">
                <a:effectLst/>
                <a:latin typeface="Libre Franklin" pitchFamily="2" charset="0"/>
                <a:ea typeface="Libre Franklin" pitchFamily="2" charset="0"/>
                <a:cs typeface="Libre Franklin" pitchFamily="2" charset="0"/>
              </a:rPr>
              <a:t> in early September 2024. The Executive Director will present the draft before the General Assembly at the ATNI 2024 Annual Convention (September 29 – October 3). Comments on the draft plan will be accepted through December 31, 2024. </a:t>
            </a:r>
          </a:p>
        </p:txBody>
      </p:sp>
      <p:sp>
        <p:nvSpPr>
          <p:cNvPr id="4" name="Slide Number Placeholder 3"/>
          <p:cNvSpPr>
            <a:spLocks noGrp="1"/>
          </p:cNvSpPr>
          <p:nvPr>
            <p:ph type="sldNum" sz="quarter" idx="5"/>
          </p:nvPr>
        </p:nvSpPr>
        <p:spPr/>
        <p:txBody>
          <a:bodyPr/>
          <a:lstStyle/>
          <a:p>
            <a:fld id="{2C0DB98D-BD7E-4FBD-A016-CC506D6CF719}" type="slidenum">
              <a:rPr lang="en-US" smtClean="0"/>
              <a:t>5</a:t>
            </a:fld>
            <a:endParaRPr lang="en-US"/>
          </a:p>
        </p:txBody>
      </p:sp>
    </p:spTree>
    <p:extLst>
      <p:ext uri="{BB962C8B-B14F-4D97-AF65-F5344CB8AC3E}">
        <p14:creationId xmlns:p14="http://schemas.microsoft.com/office/powerpoint/2010/main" val="145570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Copies will be added to the Convention Final Report.</a:t>
            </a:r>
          </a:p>
          <a:p>
            <a:r>
              <a:rPr lang="en-US" dirty="0"/>
              <a:t>CSC = </a:t>
            </a:r>
            <a:r>
              <a:rPr lang="en-US" sz="1800" b="0" i="0" u="none" strike="noStrike" baseline="0" dirty="0">
                <a:latin typeface="Calibri" panose="020F0502020204030204" pitchFamily="34" charset="0"/>
              </a:rPr>
              <a:t>Contract Support Costs</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We also provided testimony before the Senate [[]] committee (Tulalip)</a:t>
            </a:r>
            <a:endParaRPr lang="en-US" dirty="0"/>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6</a:t>
            </a:fld>
            <a:endParaRPr lang="en-US"/>
          </a:p>
        </p:txBody>
      </p:sp>
    </p:spTree>
    <p:extLst>
      <p:ext uri="{BB962C8B-B14F-4D97-AF65-F5344CB8AC3E}">
        <p14:creationId xmlns:p14="http://schemas.microsoft.com/office/powerpoint/2010/main" val="332961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Copies will be added to the Convention Final Report.</a:t>
            </a:r>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7</a:t>
            </a:fld>
            <a:endParaRPr lang="en-US"/>
          </a:p>
        </p:txBody>
      </p:sp>
    </p:spTree>
    <p:extLst>
      <p:ext uri="{BB962C8B-B14F-4D97-AF65-F5344CB8AC3E}">
        <p14:creationId xmlns:p14="http://schemas.microsoft.com/office/powerpoint/2010/main" val="159360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 Summit- Agenda will be released soon!</a:t>
            </a:r>
          </a:p>
          <a:p>
            <a:r>
              <a:rPr lang="en-US" dirty="0"/>
              <a:t>Hoping to announce the MY and Annual; our constitution states that we decide the next 3 conventions at the Annual Convention. Not sure we’ll hit that this time, but we’re getting closer!</a:t>
            </a:r>
          </a:p>
          <a:p>
            <a:r>
              <a:rPr lang="en-US" dirty="0"/>
              <a:t>Team is having a retreat in November; to prepare for the new year</a:t>
            </a:r>
          </a:p>
          <a:p>
            <a:r>
              <a:rPr lang="en-US" dirty="0"/>
              <a:t> - Budgeting</a:t>
            </a:r>
          </a:p>
          <a:p>
            <a:r>
              <a:rPr lang="en-US" dirty="0"/>
              <a:t> - Set a calendar for other ATNI Summits in 2025. Should have ‘Save the Dates’ for you at the Winter Convention.</a:t>
            </a:r>
          </a:p>
          <a:p>
            <a:endParaRPr lang="en-US" dirty="0"/>
          </a:p>
          <a:p>
            <a:endParaRPr lang="en-US" dirty="0"/>
          </a:p>
        </p:txBody>
      </p:sp>
      <p:sp>
        <p:nvSpPr>
          <p:cNvPr id="4" name="Slide Number Placeholder 3"/>
          <p:cNvSpPr>
            <a:spLocks noGrp="1"/>
          </p:cNvSpPr>
          <p:nvPr>
            <p:ph type="sldNum" sz="quarter" idx="5"/>
          </p:nvPr>
        </p:nvSpPr>
        <p:spPr/>
        <p:txBody>
          <a:bodyPr/>
          <a:lstStyle/>
          <a:p>
            <a:fld id="{2C0DB98D-BD7E-4FBD-A016-CC506D6CF719}" type="slidenum">
              <a:rPr lang="en-US" smtClean="0"/>
              <a:t>8</a:t>
            </a:fld>
            <a:endParaRPr lang="en-US"/>
          </a:p>
        </p:txBody>
      </p:sp>
    </p:spTree>
    <p:extLst>
      <p:ext uri="{BB962C8B-B14F-4D97-AF65-F5344CB8AC3E}">
        <p14:creationId xmlns:p14="http://schemas.microsoft.com/office/powerpoint/2010/main" val="53236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ATNI Team. Please stand up!</a:t>
            </a:r>
          </a:p>
          <a:p>
            <a:endParaRPr lang="en-US" dirty="0"/>
          </a:p>
          <a:p>
            <a:r>
              <a:rPr lang="en-US" dirty="0"/>
              <a:t>I also want to recognize some of our key </a:t>
            </a:r>
            <a:r>
              <a:rPr lang="en-US" dirty="0" err="1"/>
              <a:t>consulutants</a:t>
            </a:r>
            <a:r>
              <a:rPr lang="en-US" dirty="0"/>
              <a:t>: </a:t>
            </a:r>
            <a:r>
              <a:rPr lang="en-US" dirty="0" err="1"/>
              <a:t>Direlle</a:t>
            </a:r>
            <a:r>
              <a:rPr lang="en-US" dirty="0"/>
              <a:t> </a:t>
            </a:r>
            <a:r>
              <a:rPr lang="en-US" dirty="0" err="1"/>
              <a:t>Calica</a:t>
            </a:r>
            <a:r>
              <a:rPr lang="en-US" dirty="0"/>
              <a:t> of Kanim &amp; associates, Becky Jones of (NAME OF CONSULTING), and Kat Brigham. We’re all looking forward to growing this great team.</a:t>
            </a:r>
          </a:p>
        </p:txBody>
      </p:sp>
      <p:sp>
        <p:nvSpPr>
          <p:cNvPr id="4" name="Slide Number Placeholder 3"/>
          <p:cNvSpPr>
            <a:spLocks noGrp="1"/>
          </p:cNvSpPr>
          <p:nvPr>
            <p:ph type="sldNum" sz="quarter" idx="5"/>
          </p:nvPr>
        </p:nvSpPr>
        <p:spPr/>
        <p:txBody>
          <a:bodyPr/>
          <a:lstStyle/>
          <a:p>
            <a:fld id="{2C0DB98D-BD7E-4FBD-A016-CC506D6CF719}" type="slidenum">
              <a:rPr lang="en-US" smtClean="0"/>
              <a:t>9</a:t>
            </a:fld>
            <a:endParaRPr lang="en-US"/>
          </a:p>
        </p:txBody>
      </p:sp>
    </p:spTree>
    <p:extLst>
      <p:ext uri="{BB962C8B-B14F-4D97-AF65-F5344CB8AC3E}">
        <p14:creationId xmlns:p14="http://schemas.microsoft.com/office/powerpoint/2010/main" val="181269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4431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E60-9954-EF01-5DB0-0A811D96C1EA}"/>
              </a:ext>
            </a:extLst>
          </p:cNvPr>
          <p:cNvSpPr>
            <a:spLocks noGrp="1"/>
          </p:cNvSpPr>
          <p:nvPr>
            <p:ph type="ctrTitle"/>
          </p:nvPr>
        </p:nvSpPr>
        <p:spPr>
          <a:xfrm>
            <a:off x="2775284" y="1122363"/>
            <a:ext cx="7892715" cy="850816"/>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D470DFF7-1D90-7D8B-32F6-6EA5134700E0}"/>
              </a:ext>
            </a:extLst>
          </p:cNvPr>
          <p:cNvSpPr>
            <a:spLocks noGrp="1"/>
          </p:cNvSpPr>
          <p:nvPr>
            <p:ph type="subTitle" idx="1"/>
          </p:nvPr>
        </p:nvSpPr>
        <p:spPr>
          <a:xfrm>
            <a:off x="2775284" y="214220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27993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EB46-552D-EA40-A1B4-1AEC5602F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339C9-3153-B9EC-178A-57F87BA83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B9453-1405-E06A-D3CB-CC9259F1792C}"/>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3CB64D21-3C8B-0D98-FC76-5424E9779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5547B-242C-936E-9979-9C6BB81EFFC8}"/>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03240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48E1-1700-E864-BD86-9AC0C4979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E4608-D411-EA07-3FBF-5031F4388198}"/>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4" name="Footer Placeholder 3">
            <a:extLst>
              <a:ext uri="{FF2B5EF4-FFF2-40B4-BE49-F238E27FC236}">
                <a16:creationId xmlns:a16="http://schemas.microsoft.com/office/drawing/2014/main" id="{F8D823DB-91A1-6560-79FD-88D0BF992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DA878-A061-1767-4938-C515382C6B14}"/>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6830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DFB5D-6E40-A0D0-96ED-3C29C1A66DEF}"/>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3" name="Footer Placeholder 2">
            <a:extLst>
              <a:ext uri="{FF2B5EF4-FFF2-40B4-BE49-F238E27FC236}">
                <a16:creationId xmlns:a16="http://schemas.microsoft.com/office/drawing/2014/main" id="{5299A093-55C0-FA07-330B-D3FEEB2AE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486D-6740-5D97-C5A9-F7F0A354BB8D}"/>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36999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10F3B-4623-8B25-81F0-8F32A3BF7075}"/>
              </a:ext>
            </a:extLst>
          </p:cNvPr>
          <p:cNvSpPr>
            <a:spLocks noGrp="1"/>
          </p:cNvSpPr>
          <p:nvPr>
            <p:ph type="title"/>
          </p:nvPr>
        </p:nvSpPr>
        <p:spPr>
          <a:xfrm>
            <a:off x="2641600" y="365125"/>
            <a:ext cx="8712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A267DD-E055-169C-1834-7D0C73DCB13C}"/>
              </a:ext>
            </a:extLst>
          </p:cNvPr>
          <p:cNvSpPr>
            <a:spLocks noGrp="1"/>
          </p:cNvSpPr>
          <p:nvPr>
            <p:ph type="body" idx="1"/>
          </p:nvPr>
        </p:nvSpPr>
        <p:spPr>
          <a:xfrm>
            <a:off x="2641600" y="1825625"/>
            <a:ext cx="8712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8FF83E-44E7-8425-A984-C51D1AC34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7051C10-6A54-60AB-12C0-78EA8452F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156A7-CCDC-9E0B-B038-F7FED4DD1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4EA7-4E8A-A849-88C8-0EC855C5915B}" type="slidenum">
              <a:rPr lang="en-US" smtClean="0"/>
              <a:t>‹#›</a:t>
            </a:fld>
            <a:endParaRPr lang="en-US"/>
          </a:p>
        </p:txBody>
      </p:sp>
      <p:pic>
        <p:nvPicPr>
          <p:cNvPr id="9" name="Picture 8" descr="A black background with white lines&#10;&#10;Description automatically generated">
            <a:extLst>
              <a:ext uri="{FF2B5EF4-FFF2-40B4-BE49-F238E27FC236}">
                <a16:creationId xmlns:a16="http://schemas.microsoft.com/office/drawing/2014/main" id="{7C3F2C05-2599-7D79-9AA0-5C8FEB2D526D}"/>
              </a:ext>
            </a:extLst>
          </p:cNvPr>
          <p:cNvPicPr>
            <a:picLocks noChangeAspect="1"/>
          </p:cNvPicPr>
          <p:nvPr userDrawn="1"/>
        </p:nvPicPr>
        <p:blipFill>
          <a:blip r:embed="rId7"/>
          <a:stretch>
            <a:fillRect/>
          </a:stretch>
        </p:blipFill>
        <p:spPr>
          <a:xfrm>
            <a:off x="-1" y="2572"/>
            <a:ext cx="12196579" cy="6855427"/>
          </a:xfrm>
          <a:prstGeom prst="rect">
            <a:avLst/>
          </a:prstGeom>
        </p:spPr>
      </p:pic>
      <p:pic>
        <p:nvPicPr>
          <p:cNvPr id="16" name="Picture 15" descr="A logo with a map and arrows&#10;&#10;Description automatically generated">
            <a:extLst>
              <a:ext uri="{FF2B5EF4-FFF2-40B4-BE49-F238E27FC236}">
                <a16:creationId xmlns:a16="http://schemas.microsoft.com/office/drawing/2014/main" id="{9DE2E762-DE96-05B0-FECE-87A8F75C440B}"/>
              </a:ext>
            </a:extLst>
          </p:cNvPr>
          <p:cNvPicPr>
            <a:picLocks noChangeAspect="1"/>
          </p:cNvPicPr>
          <p:nvPr userDrawn="1"/>
        </p:nvPicPr>
        <p:blipFill>
          <a:blip r:embed="rId8"/>
          <a:stretch>
            <a:fillRect/>
          </a:stretch>
        </p:blipFill>
        <p:spPr>
          <a:xfrm>
            <a:off x="232723" y="480257"/>
            <a:ext cx="1413164" cy="1425953"/>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CCD3E3A2-F320-D5CB-7F65-14BBDB1F3A0C}"/>
              </a:ext>
            </a:extLst>
          </p:cNvPr>
          <p:cNvPicPr>
            <a:picLocks noChangeAspect="1"/>
          </p:cNvPicPr>
          <p:nvPr userDrawn="1"/>
        </p:nvPicPr>
        <p:blipFill>
          <a:blip r:embed="rId9"/>
          <a:stretch>
            <a:fillRect/>
          </a:stretch>
        </p:blipFill>
        <p:spPr>
          <a:xfrm>
            <a:off x="277651" y="2602552"/>
            <a:ext cx="1536352" cy="1281238"/>
          </a:xfrm>
          <a:prstGeom prst="rect">
            <a:avLst/>
          </a:prstGeom>
        </p:spPr>
      </p:pic>
      <p:pic>
        <p:nvPicPr>
          <p:cNvPr id="18" name="Picture 17" descr="A logo of a fish and a circle with mountains in the background&#10;&#10;Description automatically generated">
            <a:extLst>
              <a:ext uri="{FF2B5EF4-FFF2-40B4-BE49-F238E27FC236}">
                <a16:creationId xmlns:a16="http://schemas.microsoft.com/office/drawing/2014/main" id="{D54E9464-4552-781B-FA4C-52EDEEDBF1EA}"/>
              </a:ext>
            </a:extLst>
          </p:cNvPr>
          <p:cNvPicPr>
            <a:picLocks noChangeAspect="1"/>
          </p:cNvPicPr>
          <p:nvPr userDrawn="1"/>
        </p:nvPicPr>
        <p:blipFill>
          <a:blip r:embed="rId10"/>
          <a:stretch>
            <a:fillRect/>
          </a:stretch>
        </p:blipFill>
        <p:spPr>
          <a:xfrm>
            <a:off x="10441460" y="4767291"/>
            <a:ext cx="1547030" cy="1314291"/>
          </a:xfrm>
          <a:prstGeom prst="rect">
            <a:avLst/>
          </a:prstGeom>
        </p:spPr>
      </p:pic>
    </p:spTree>
    <p:extLst>
      <p:ext uri="{BB962C8B-B14F-4D97-AF65-F5344CB8AC3E}">
        <p14:creationId xmlns:p14="http://schemas.microsoft.com/office/powerpoint/2010/main" val="259133113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5" r:id="rId5"/>
  </p:sldLayoutIdLst>
  <p:txStyles>
    <p:title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mbers@atnitribe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mailto:kylie@atnitribes.org" TargetMode="External"/><Relationship Id="rId3" Type="http://schemas.openxmlformats.org/officeDocument/2006/relationships/hyperlink" Target="mailto:tott@atnitribes.org" TargetMode="External"/><Relationship Id="rId7" Type="http://schemas.openxmlformats.org/officeDocument/2006/relationships/hyperlink" Target="mailto:patrick@atnitribe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reuben@atnitribes.org" TargetMode="External"/><Relationship Id="rId11" Type="http://schemas.openxmlformats.org/officeDocument/2006/relationships/hyperlink" Target="mailto:atni@atnitribes.org" TargetMode="External"/><Relationship Id="rId5" Type="http://schemas.openxmlformats.org/officeDocument/2006/relationships/hyperlink" Target="mailto:eli@atnitribes.org" TargetMode="External"/><Relationship Id="rId10" Type="http://schemas.openxmlformats.org/officeDocument/2006/relationships/hyperlink" Target="mailto:casey@atniedc.com" TargetMode="External"/><Relationship Id="rId4" Type="http://schemas.openxmlformats.org/officeDocument/2006/relationships/hyperlink" Target="mailto:nick@atnitribes.org" TargetMode="External"/><Relationship Id="rId9" Type="http://schemas.openxmlformats.org/officeDocument/2006/relationships/hyperlink" Target="mailto:tanya@atnitrib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480-8E74-9479-42EF-7A9C3E09C81D}"/>
              </a:ext>
            </a:extLst>
          </p:cNvPr>
          <p:cNvSpPr>
            <a:spLocks noGrp="1"/>
          </p:cNvSpPr>
          <p:nvPr>
            <p:ph type="ctrTitle"/>
          </p:nvPr>
        </p:nvSpPr>
        <p:spPr/>
        <p:txBody>
          <a:bodyPr>
            <a:noAutofit/>
          </a:bodyPr>
          <a:lstStyle/>
          <a:p>
            <a:r>
              <a:rPr lang="en-US" sz="4000" dirty="0"/>
              <a:t>ATNI Executive Director Report</a:t>
            </a:r>
          </a:p>
        </p:txBody>
      </p:sp>
      <p:sp>
        <p:nvSpPr>
          <p:cNvPr id="3" name="Subtitle 2">
            <a:extLst>
              <a:ext uri="{FF2B5EF4-FFF2-40B4-BE49-F238E27FC236}">
                <a16:creationId xmlns:a16="http://schemas.microsoft.com/office/drawing/2014/main" id="{5E27406B-A657-2167-FCDB-C09B95BE5A20}"/>
              </a:ext>
            </a:extLst>
          </p:cNvPr>
          <p:cNvSpPr>
            <a:spLocks noGrp="1"/>
          </p:cNvSpPr>
          <p:nvPr>
            <p:ph type="subTitle" idx="1"/>
          </p:nvPr>
        </p:nvSpPr>
        <p:spPr>
          <a:xfrm>
            <a:off x="2628140" y="4393323"/>
            <a:ext cx="7798122" cy="1492469"/>
          </a:xfrm>
          <a:solidFill>
            <a:srgbClr val="671E18"/>
          </a:solidFill>
        </p:spPr>
        <p:txBody>
          <a:bodyPr anchor="b"/>
          <a:lstStyle/>
          <a:p>
            <a:pPr algn="just"/>
            <a:r>
              <a:rPr lang="en-US" dirty="0">
                <a:solidFill>
                  <a:schemeClr val="bg1">
                    <a:lumMod val="95000"/>
                  </a:schemeClr>
                </a:solidFill>
              </a:rPr>
              <a:t>Amber Schulz-Oliver</a:t>
            </a:r>
          </a:p>
          <a:p>
            <a:pPr algn="just"/>
            <a:r>
              <a:rPr lang="en-US" dirty="0">
                <a:solidFill>
                  <a:schemeClr val="bg1">
                    <a:lumMod val="95000"/>
                  </a:schemeClr>
                </a:solidFill>
              </a:rPr>
              <a:t>October 2, 2024</a:t>
            </a:r>
          </a:p>
        </p:txBody>
      </p:sp>
    </p:spTree>
    <p:extLst>
      <p:ext uri="{BB962C8B-B14F-4D97-AF65-F5344CB8AC3E}">
        <p14:creationId xmlns:p14="http://schemas.microsoft.com/office/powerpoint/2010/main" val="171857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petting a hippo&#10;&#10;Description automatically generated">
            <a:extLst>
              <a:ext uri="{FF2B5EF4-FFF2-40B4-BE49-F238E27FC236}">
                <a16:creationId xmlns:a16="http://schemas.microsoft.com/office/drawing/2014/main" id="{02336DAD-AB2A-2A80-9746-4EAAC6CE3AD5}"/>
              </a:ext>
            </a:extLst>
          </p:cNvPr>
          <p:cNvPicPr>
            <a:picLocks noChangeAspect="1"/>
          </p:cNvPicPr>
          <p:nvPr/>
        </p:nvPicPr>
        <p:blipFill>
          <a:blip r:embed="rId3"/>
          <a:stretch>
            <a:fillRect/>
          </a:stretch>
        </p:blipFill>
        <p:spPr>
          <a:xfrm>
            <a:off x="3545979" y="815974"/>
            <a:ext cx="6526924" cy="3671395"/>
          </a:xfrm>
          <a:prstGeom prst="rect">
            <a:avLst/>
          </a:prstGeom>
        </p:spPr>
      </p:pic>
      <p:sp>
        <p:nvSpPr>
          <p:cNvPr id="2" name="Content Placeholder 4">
            <a:extLst>
              <a:ext uri="{FF2B5EF4-FFF2-40B4-BE49-F238E27FC236}">
                <a16:creationId xmlns:a16="http://schemas.microsoft.com/office/drawing/2014/main" id="{B43D600D-A337-277F-638C-55DA9FF6B569}"/>
              </a:ext>
            </a:extLst>
          </p:cNvPr>
          <p:cNvSpPr txBox="1">
            <a:spLocks/>
          </p:cNvSpPr>
          <p:nvPr/>
        </p:nvSpPr>
        <p:spPr>
          <a:xfrm>
            <a:off x="2453341" y="4993300"/>
            <a:ext cx="8712200" cy="10487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671E18"/>
                </a:solidFill>
                <a:hlinkClick r:id="rId4"/>
              </a:rPr>
              <a:t>ambers@atnitribes.org</a:t>
            </a:r>
            <a:endParaRPr lang="en-US" b="1" dirty="0">
              <a:solidFill>
                <a:srgbClr val="671E18"/>
              </a:solidFill>
            </a:endParaRPr>
          </a:p>
          <a:p>
            <a:pPr marL="0" indent="0" algn="ctr">
              <a:buFont typeface="Arial" panose="020B0604020202020204" pitchFamily="34" charset="0"/>
              <a:buNone/>
            </a:pPr>
            <a:r>
              <a:rPr lang="en-US" b="1" dirty="0">
                <a:solidFill>
                  <a:srgbClr val="671E18"/>
                </a:solidFill>
              </a:rPr>
              <a:t>971.678.9721</a:t>
            </a:r>
          </a:p>
        </p:txBody>
      </p:sp>
    </p:spTree>
    <p:extLst>
      <p:ext uri="{BB962C8B-B14F-4D97-AF65-F5344CB8AC3E}">
        <p14:creationId xmlns:p14="http://schemas.microsoft.com/office/powerpoint/2010/main" val="228578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Strengthen Internal Operations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1" y="1690688"/>
            <a:ext cx="8712200" cy="4632994"/>
          </a:xfrm>
        </p:spPr>
        <p:txBody>
          <a:bodyPr>
            <a:normAutofit lnSpcReduction="10000"/>
          </a:bodyPr>
          <a:lstStyle/>
          <a:p>
            <a:r>
              <a:rPr lang="en-US" dirty="0"/>
              <a:t>2024 Budget</a:t>
            </a:r>
          </a:p>
          <a:p>
            <a:r>
              <a:rPr lang="en-US" dirty="0"/>
              <a:t>HR Manual</a:t>
            </a:r>
          </a:p>
          <a:p>
            <a:r>
              <a:rPr lang="en-US" dirty="0"/>
              <a:t>Convention Agendas Posted Earlier</a:t>
            </a:r>
          </a:p>
          <a:p>
            <a:r>
              <a:rPr lang="en-US" dirty="0"/>
              <a:t>ATNI Embassy A/E Design</a:t>
            </a:r>
          </a:p>
          <a:p>
            <a:endParaRPr lang="en-US" sz="1500" dirty="0"/>
          </a:p>
          <a:p>
            <a:r>
              <a:rPr lang="en-US" dirty="0"/>
              <a:t>Coming Up:</a:t>
            </a:r>
          </a:p>
          <a:p>
            <a:pPr lvl="1"/>
            <a:r>
              <a:rPr lang="en-US" dirty="0"/>
              <a:t>Strengthening the Resolution Process</a:t>
            </a:r>
          </a:p>
          <a:p>
            <a:pPr lvl="1"/>
            <a:r>
              <a:rPr lang="en-US" dirty="0"/>
              <a:t>Streamlining Committee Structure</a:t>
            </a:r>
          </a:p>
          <a:p>
            <a:pPr lvl="1"/>
            <a:r>
              <a:rPr lang="en-US" dirty="0"/>
              <a:t>Creating Committee Chair Manual</a:t>
            </a:r>
          </a:p>
          <a:p>
            <a:pPr lvl="1"/>
            <a:r>
              <a:rPr lang="en-US" dirty="0"/>
              <a:t>Importance of ATNI Resolutions</a:t>
            </a:r>
          </a:p>
          <a:p>
            <a:pPr lvl="1"/>
            <a:r>
              <a:rPr lang="en-US" dirty="0"/>
              <a:t>Program-Specific Strategic Planning</a:t>
            </a:r>
          </a:p>
        </p:txBody>
      </p:sp>
    </p:spTree>
    <p:extLst>
      <p:ext uri="{BB962C8B-B14F-4D97-AF65-F5344CB8AC3E}">
        <p14:creationId xmlns:p14="http://schemas.microsoft.com/office/powerpoint/2010/main" val="47511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We’re Hiring (soon)!</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2" y="1690688"/>
            <a:ext cx="7549974" cy="4192319"/>
          </a:xfrm>
        </p:spPr>
        <p:txBody>
          <a:bodyPr>
            <a:normAutofit/>
          </a:bodyPr>
          <a:lstStyle/>
          <a:p>
            <a:r>
              <a:rPr lang="en-US" b="1" dirty="0">
                <a:solidFill>
                  <a:srgbClr val="562438"/>
                </a:solidFill>
              </a:rPr>
              <a:t>Program Support</a:t>
            </a:r>
          </a:p>
          <a:p>
            <a:endParaRPr lang="en-US" b="1" dirty="0">
              <a:solidFill>
                <a:srgbClr val="562438"/>
              </a:solidFill>
            </a:endParaRPr>
          </a:p>
          <a:p>
            <a:r>
              <a:rPr lang="en-US" b="1" dirty="0">
                <a:solidFill>
                  <a:srgbClr val="562438"/>
                </a:solidFill>
              </a:rPr>
              <a:t>Communications</a:t>
            </a:r>
          </a:p>
          <a:p>
            <a:endParaRPr lang="en-US" b="1" dirty="0">
              <a:solidFill>
                <a:srgbClr val="562438"/>
              </a:solidFill>
            </a:endParaRPr>
          </a:p>
          <a:p>
            <a:r>
              <a:rPr lang="en-US" b="1" dirty="0">
                <a:solidFill>
                  <a:srgbClr val="562438"/>
                </a:solidFill>
              </a:rPr>
              <a:t>Events</a:t>
            </a:r>
          </a:p>
          <a:p>
            <a:endParaRPr lang="en-US" b="1" dirty="0">
              <a:solidFill>
                <a:srgbClr val="562438"/>
              </a:solidFill>
            </a:endParaRPr>
          </a:p>
          <a:p>
            <a:r>
              <a:rPr lang="en-US" b="1" dirty="0">
                <a:solidFill>
                  <a:srgbClr val="562438"/>
                </a:solidFill>
              </a:rPr>
              <a:t>Policy Analyst</a:t>
            </a:r>
          </a:p>
          <a:p>
            <a:endParaRPr lang="en-US" sz="2100" b="1" dirty="0">
              <a:solidFill>
                <a:srgbClr val="562438"/>
              </a:solidFill>
            </a:endParaRPr>
          </a:p>
          <a:p>
            <a:pPr marL="0" indent="0" algn="l">
              <a:buNone/>
            </a:pPr>
            <a:endParaRPr lang="en-US" sz="1900" dirty="0">
              <a:solidFill>
                <a:schemeClr val="accent1">
                  <a:lumMod val="75000"/>
                </a:schemeClr>
              </a:solidFill>
              <a:highlight>
                <a:srgbClr val="FFFF00"/>
              </a:highlight>
              <a:latin typeface="+mn-lt"/>
              <a:cs typeface="+mn-cs"/>
            </a:endParaRPr>
          </a:p>
        </p:txBody>
      </p:sp>
    </p:spTree>
    <p:extLst>
      <p:ext uri="{BB962C8B-B14F-4D97-AF65-F5344CB8AC3E}">
        <p14:creationId xmlns:p14="http://schemas.microsoft.com/office/powerpoint/2010/main" val="20776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Other Initiatives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17715" y="1607561"/>
            <a:ext cx="8712200" cy="4351338"/>
          </a:xfrm>
        </p:spPr>
        <p:txBody>
          <a:bodyPr>
            <a:normAutofit/>
          </a:bodyPr>
          <a:lstStyle/>
          <a:p>
            <a:r>
              <a:rPr lang="en-US" b="1" dirty="0">
                <a:solidFill>
                  <a:srgbClr val="671E18"/>
                </a:solidFill>
              </a:rPr>
              <a:t>Survey of Native Nations</a:t>
            </a:r>
          </a:p>
          <a:p>
            <a:pPr lvl="1"/>
            <a:r>
              <a:rPr lang="en-US" dirty="0"/>
              <a:t>With Center for Indian Country Development</a:t>
            </a:r>
          </a:p>
          <a:p>
            <a:pPr lvl="1"/>
            <a:endParaRPr lang="en-US" dirty="0"/>
          </a:p>
          <a:p>
            <a:r>
              <a:rPr lang="en-US" b="1" dirty="0">
                <a:solidFill>
                  <a:srgbClr val="671E18"/>
                </a:solidFill>
              </a:rPr>
              <a:t>NorthStar Youth Prevention Model</a:t>
            </a:r>
          </a:p>
          <a:p>
            <a:endParaRPr lang="en-US" b="1" dirty="0">
              <a:solidFill>
                <a:srgbClr val="671E18"/>
              </a:solidFill>
            </a:endParaRPr>
          </a:p>
          <a:p>
            <a:r>
              <a:rPr lang="en-US" b="1" dirty="0">
                <a:solidFill>
                  <a:srgbClr val="671E18"/>
                </a:solidFill>
              </a:rPr>
              <a:t>Native Languages Strategy</a:t>
            </a:r>
          </a:p>
          <a:p>
            <a:endParaRPr lang="en-US" b="1" dirty="0">
              <a:solidFill>
                <a:srgbClr val="671E18"/>
              </a:solidFill>
            </a:endParaRPr>
          </a:p>
          <a:p>
            <a:r>
              <a:rPr lang="en-US" b="1" dirty="0">
                <a:solidFill>
                  <a:srgbClr val="671E18"/>
                </a:solidFill>
              </a:rPr>
              <a:t>Federal Administration Transition Plan</a:t>
            </a:r>
          </a:p>
          <a:p>
            <a:endParaRPr lang="en-US" dirty="0"/>
          </a:p>
        </p:txBody>
      </p:sp>
    </p:spTree>
    <p:extLst>
      <p:ext uri="{BB962C8B-B14F-4D97-AF65-F5344CB8AC3E}">
        <p14:creationId xmlns:p14="http://schemas.microsoft.com/office/powerpoint/2010/main" val="340694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ATNI Strategic Framework</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1" y="1690688"/>
            <a:ext cx="8712200" cy="4351338"/>
          </a:xfrm>
        </p:spPr>
        <p:txBody>
          <a:bodyPr>
            <a:normAutofit/>
          </a:bodyPr>
          <a:lstStyle/>
          <a:p>
            <a:pPr marL="0" indent="0">
              <a:buNone/>
            </a:pPr>
            <a:r>
              <a:rPr lang="en-US" b="1" dirty="0">
                <a:solidFill>
                  <a:srgbClr val="671E18"/>
                </a:solidFill>
              </a:rPr>
              <a:t>Strategic Pillars</a:t>
            </a:r>
          </a:p>
          <a:p>
            <a:r>
              <a:rPr lang="en-US" sz="1800" dirty="0">
                <a:effectLst/>
                <a:ea typeface="Libre Franklin" pitchFamily="2" charset="0"/>
              </a:rPr>
              <a:t>Robust Engagement and Collaboration</a:t>
            </a:r>
          </a:p>
          <a:p>
            <a:endParaRPr lang="en-US" sz="1800" dirty="0"/>
          </a:p>
          <a:p>
            <a:r>
              <a:rPr lang="en-US" sz="1800" dirty="0">
                <a:effectLst/>
                <a:ea typeface="Libre Franklin" pitchFamily="2" charset="0"/>
              </a:rPr>
              <a:t>Targeted and Strategic Communications</a:t>
            </a:r>
          </a:p>
          <a:p>
            <a:endParaRPr lang="en-US" sz="1800" dirty="0"/>
          </a:p>
          <a:p>
            <a:r>
              <a:rPr lang="en-US" sz="1800" dirty="0">
                <a:effectLst/>
                <a:ea typeface="Libre Franklin" pitchFamily="2" charset="0"/>
              </a:rPr>
              <a:t>Proactive Policy Leadership</a:t>
            </a:r>
          </a:p>
          <a:p>
            <a:endParaRPr lang="en-US" sz="1800" dirty="0"/>
          </a:p>
          <a:p>
            <a:r>
              <a:rPr lang="en-US" sz="1800" dirty="0">
                <a:effectLst/>
                <a:ea typeface="Libre Franklin" pitchFamily="2" charset="0"/>
              </a:rPr>
              <a:t>Strengthen ATNI Capacity</a:t>
            </a:r>
            <a:endParaRPr lang="en-US" dirty="0"/>
          </a:p>
        </p:txBody>
      </p:sp>
    </p:spTree>
    <p:extLst>
      <p:ext uri="{BB962C8B-B14F-4D97-AF65-F5344CB8AC3E}">
        <p14:creationId xmlns:p14="http://schemas.microsoft.com/office/powerpoint/2010/main" val="393713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Actions between Conventions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1" y="1690688"/>
            <a:ext cx="8712200" cy="4351338"/>
          </a:xfrm>
        </p:spPr>
        <p:txBody>
          <a:bodyPr>
            <a:noAutofit/>
          </a:bodyPr>
          <a:lstStyle/>
          <a:p>
            <a:r>
              <a:rPr lang="en-US" sz="2100" dirty="0"/>
              <a:t>Signed on to joint letter to Support for the President’s FY25 Proposal for Mandatory CSC and 105(l) Funding</a:t>
            </a:r>
          </a:p>
          <a:p>
            <a:endParaRPr lang="en-US" sz="2100" dirty="0"/>
          </a:p>
          <a:p>
            <a:r>
              <a:rPr lang="en-US" sz="2100" dirty="0"/>
              <a:t>Letter to Committee on Appropriations to Support for the Reclassification of CSC and 105(l) Tribal Lease Payments to Mandatory Appropriations</a:t>
            </a:r>
          </a:p>
          <a:p>
            <a:endParaRPr lang="en-US" sz="2100" dirty="0"/>
          </a:p>
          <a:p>
            <a:r>
              <a:rPr lang="en-US" sz="2100" dirty="0"/>
              <a:t>Letter to Senator Lisa Murkowski to support the inclusion of the “Parity for Tribal Law Enforcement Act” (S.2695) on the agenda for the Committee on Natural Resources business meeting</a:t>
            </a:r>
          </a:p>
        </p:txBody>
      </p:sp>
    </p:spTree>
    <p:extLst>
      <p:ext uri="{BB962C8B-B14F-4D97-AF65-F5344CB8AC3E}">
        <p14:creationId xmlns:p14="http://schemas.microsoft.com/office/powerpoint/2010/main" val="14081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MORE Actions Between Conventions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1" y="1690688"/>
            <a:ext cx="8712200" cy="4537834"/>
          </a:xfrm>
        </p:spPr>
        <p:txBody>
          <a:bodyPr>
            <a:noAutofit/>
          </a:bodyPr>
          <a:lstStyle/>
          <a:p>
            <a:r>
              <a:rPr lang="en-US" sz="2100" dirty="0"/>
              <a:t>Sent Letter to Governor Inslee to endorse Brian Gunn to be appointed to the Board of Regents of Washington State University</a:t>
            </a:r>
          </a:p>
          <a:p>
            <a:endParaRPr lang="en-US" sz="1800" dirty="0"/>
          </a:p>
          <a:p>
            <a:r>
              <a:rPr lang="en-US" sz="2100" dirty="0"/>
              <a:t>Sign on to the Tribal Amicus Brief for Apache Stronghold v. United States (24-291) (U.S. Supreme Court)</a:t>
            </a:r>
          </a:p>
          <a:p>
            <a:endParaRPr lang="en-US" sz="1800" dirty="0"/>
          </a:p>
          <a:p>
            <a:r>
              <a:rPr lang="en-US" sz="2100" dirty="0"/>
              <a:t>Approve Resighini Rancheria/ </a:t>
            </a:r>
            <a:r>
              <a:rPr lang="en-US" sz="2100" b="0" i="0" dirty="0" err="1">
                <a:solidFill>
                  <a:srgbClr val="222222"/>
                </a:solidFill>
                <a:effectLst/>
              </a:rPr>
              <a:t>Pulikla</a:t>
            </a:r>
            <a:r>
              <a:rPr lang="en-US" sz="2100" b="0" i="0" dirty="0">
                <a:solidFill>
                  <a:srgbClr val="222222"/>
                </a:solidFill>
                <a:effectLst/>
              </a:rPr>
              <a:t> Tribe of Yurok People as ATNI Member Tribe</a:t>
            </a:r>
          </a:p>
          <a:p>
            <a:endParaRPr lang="en-US" sz="1800" b="0" i="0" dirty="0">
              <a:solidFill>
                <a:srgbClr val="222222"/>
              </a:solidFill>
              <a:effectLst/>
            </a:endParaRPr>
          </a:p>
          <a:p>
            <a:r>
              <a:rPr lang="en-US" sz="2100" dirty="0">
                <a:solidFill>
                  <a:srgbClr val="222222"/>
                </a:solidFill>
              </a:rPr>
              <a:t>Approved ATNI 2024 Annual Budget</a:t>
            </a:r>
          </a:p>
          <a:p>
            <a:endParaRPr lang="en-US" sz="2100" dirty="0">
              <a:solidFill>
                <a:srgbClr val="222222"/>
              </a:solidFill>
            </a:endParaRPr>
          </a:p>
          <a:p>
            <a:r>
              <a:rPr lang="en-US" sz="2100" dirty="0">
                <a:solidFill>
                  <a:srgbClr val="222222"/>
                </a:solidFill>
              </a:rPr>
              <a:t>Updated the ATNI Exec Board Oath of Office</a:t>
            </a:r>
            <a:endParaRPr lang="en-US" sz="2100" dirty="0"/>
          </a:p>
        </p:txBody>
      </p:sp>
    </p:spTree>
    <p:extLst>
      <p:ext uri="{BB962C8B-B14F-4D97-AF65-F5344CB8AC3E}">
        <p14:creationId xmlns:p14="http://schemas.microsoft.com/office/powerpoint/2010/main" val="364352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Upcoming Events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1" y="1690688"/>
            <a:ext cx="8712200" cy="4351338"/>
          </a:xfrm>
        </p:spPr>
        <p:txBody>
          <a:bodyPr>
            <a:noAutofit/>
          </a:bodyPr>
          <a:lstStyle/>
          <a:p>
            <a:r>
              <a:rPr lang="en-US" sz="2100" dirty="0"/>
              <a:t>ATNI Natural Resources Summit</a:t>
            </a:r>
          </a:p>
          <a:p>
            <a:pPr lvl="1"/>
            <a:r>
              <a:rPr lang="en-US" sz="1700" dirty="0"/>
              <a:t>Tulalip, November 18-20</a:t>
            </a:r>
          </a:p>
          <a:p>
            <a:pPr lvl="1"/>
            <a:endParaRPr lang="en-US" sz="1700" dirty="0"/>
          </a:p>
          <a:p>
            <a:r>
              <a:rPr lang="en-US" sz="2100" dirty="0"/>
              <a:t>ATNI Winter Convention</a:t>
            </a:r>
          </a:p>
          <a:p>
            <a:pPr lvl="1"/>
            <a:r>
              <a:rPr lang="en-US" sz="1700" dirty="0"/>
              <a:t>Portland, Oregon, January 26-30, 2025</a:t>
            </a:r>
          </a:p>
          <a:p>
            <a:pPr lvl="1"/>
            <a:r>
              <a:rPr lang="en-US" sz="1700" dirty="0"/>
              <a:t>Registration opens October 9, 2024</a:t>
            </a:r>
          </a:p>
          <a:p>
            <a:pPr lvl="1"/>
            <a:endParaRPr lang="en-US" sz="1700" dirty="0"/>
          </a:p>
          <a:p>
            <a:r>
              <a:rPr lang="en-US" sz="2100" dirty="0"/>
              <a:t>ATNI Midyear &amp; Annual Convention 2025</a:t>
            </a:r>
          </a:p>
          <a:p>
            <a:r>
              <a:rPr lang="en-US" sz="2100" dirty="0"/>
              <a:t>Other ATNI Summits 2025</a:t>
            </a:r>
          </a:p>
        </p:txBody>
      </p:sp>
    </p:spTree>
    <p:extLst>
      <p:ext uri="{BB962C8B-B14F-4D97-AF65-F5344CB8AC3E}">
        <p14:creationId xmlns:p14="http://schemas.microsoft.com/office/powerpoint/2010/main" val="119496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lstStyle/>
          <a:p>
            <a:r>
              <a:rPr lang="en-US" dirty="0"/>
              <a:t>ATNI TEAM</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453342" y="1441503"/>
            <a:ext cx="3960906" cy="5051372"/>
          </a:xfrm>
        </p:spPr>
        <p:txBody>
          <a:bodyPr>
            <a:normAutofit/>
          </a:bodyPr>
          <a:lstStyle/>
          <a:p>
            <a:pPr marL="0" indent="0" algn="l">
              <a:buNone/>
            </a:pPr>
            <a:r>
              <a:rPr lang="en-US" sz="2100" b="1" dirty="0">
                <a:solidFill>
                  <a:srgbClr val="562438"/>
                </a:solidFill>
              </a:rPr>
              <a:t>Admin &amp; Operations</a:t>
            </a:r>
          </a:p>
          <a:p>
            <a:pPr marL="0" indent="0" algn="l">
              <a:spcBef>
                <a:spcPts val="0"/>
              </a:spcBef>
              <a:buNone/>
            </a:pPr>
            <a:r>
              <a:rPr lang="en-US" sz="1800" dirty="0"/>
              <a:t>Tyrel Ott</a:t>
            </a:r>
          </a:p>
          <a:p>
            <a:pPr marL="342900" indent="-342900" algn="l">
              <a:spcBef>
                <a:spcPts val="0"/>
              </a:spcBef>
              <a:buFont typeface="Arial" panose="020B0604020202020204" pitchFamily="34" charset="0"/>
              <a:buChar char="•"/>
            </a:pPr>
            <a:r>
              <a:rPr lang="en-US" sz="1800" dirty="0">
                <a:solidFill>
                  <a:schemeClr val="accent1">
                    <a:lumMod val="75000"/>
                  </a:schemeClr>
                </a:solidFill>
                <a:hlinkClick r:id="rId3">
                  <a:extLst>
                    <a:ext uri="{A12FA001-AC4F-418D-AE19-62706E023703}">
                      <ahyp:hlinkClr xmlns:ahyp="http://schemas.microsoft.com/office/drawing/2018/hyperlinkcolor" val="tx"/>
                    </a:ext>
                  </a:extLst>
                </a:hlinkClick>
              </a:rPr>
              <a:t>tott@atnitribes.org</a:t>
            </a:r>
            <a:endParaRPr lang="en-US" sz="1800" dirty="0">
              <a:solidFill>
                <a:schemeClr val="accent1">
                  <a:lumMod val="75000"/>
                </a:schemeClr>
              </a:solidFill>
            </a:endParaRPr>
          </a:p>
          <a:p>
            <a:pPr marL="0" indent="0">
              <a:lnSpc>
                <a:spcPct val="100000"/>
              </a:lnSpc>
              <a:spcBef>
                <a:spcPts val="0"/>
              </a:spcBef>
              <a:buNone/>
            </a:pPr>
            <a:r>
              <a:rPr lang="en-US" sz="1800" dirty="0"/>
              <a:t>Nick Wolf</a:t>
            </a:r>
          </a:p>
          <a:p>
            <a:pPr marL="342900" indent="-342900" algn="l">
              <a:spcBef>
                <a:spcPts val="0"/>
              </a:spcBef>
              <a:buFont typeface="Arial" panose="020B0604020202020204" pitchFamily="34" charset="0"/>
              <a:buChar char="•"/>
            </a:pPr>
            <a:r>
              <a:rPr lang="en-US" sz="1800" dirty="0"/>
              <a:t> </a:t>
            </a:r>
            <a:r>
              <a:rPr lang="en-US" sz="1800" dirty="0">
                <a:solidFill>
                  <a:schemeClr val="accent1">
                    <a:lumMod val="75000"/>
                  </a:schemeClr>
                </a:solidFill>
                <a:hlinkClick r:id="rId4">
                  <a:extLst>
                    <a:ext uri="{A12FA001-AC4F-418D-AE19-62706E023703}">
                      <ahyp:hlinkClr xmlns:ahyp="http://schemas.microsoft.com/office/drawing/2018/hyperlinkcolor" val="tx"/>
                    </a:ext>
                  </a:extLst>
                </a:hlinkClick>
              </a:rPr>
              <a:t>nick@atnitribes.org</a:t>
            </a:r>
            <a:endParaRPr lang="en-US" sz="1800" dirty="0">
              <a:solidFill>
                <a:schemeClr val="accent1">
                  <a:lumMod val="75000"/>
                </a:schemeClr>
              </a:solidFill>
            </a:endParaRPr>
          </a:p>
          <a:p>
            <a:pPr marL="0" indent="0" algn="l">
              <a:spcBef>
                <a:spcPts val="0"/>
              </a:spcBef>
              <a:buNone/>
            </a:pPr>
            <a:endParaRPr lang="en-US" sz="1900" dirty="0">
              <a:solidFill>
                <a:schemeClr val="accent1">
                  <a:lumMod val="75000"/>
                </a:schemeClr>
              </a:solidFill>
            </a:endParaRPr>
          </a:p>
          <a:p>
            <a:pPr marL="0" indent="0">
              <a:spcBef>
                <a:spcPts val="0"/>
              </a:spcBef>
              <a:buNone/>
            </a:pPr>
            <a:r>
              <a:rPr lang="en-US" sz="2100" b="1" dirty="0">
                <a:solidFill>
                  <a:srgbClr val="562438"/>
                </a:solidFill>
              </a:rPr>
              <a:t>Energy</a:t>
            </a:r>
          </a:p>
          <a:p>
            <a:pPr marL="0" indent="0">
              <a:spcBef>
                <a:spcPts val="0"/>
              </a:spcBef>
              <a:buNone/>
            </a:pPr>
            <a:r>
              <a:rPr lang="en-US" sz="1800" dirty="0"/>
              <a:t>Eli Duncan-Gilmour</a:t>
            </a:r>
          </a:p>
          <a:p>
            <a:pPr marL="342900" indent="-342900">
              <a:spcBef>
                <a:spcPts val="0"/>
              </a:spcBef>
            </a:pPr>
            <a:r>
              <a:rPr lang="en-US" sz="1800" dirty="0">
                <a:solidFill>
                  <a:schemeClr val="accent1">
                    <a:lumMod val="75000"/>
                  </a:schemeClr>
                </a:solidFill>
                <a:hlinkClick r:id="rId5">
                  <a:extLst>
                    <a:ext uri="{A12FA001-AC4F-418D-AE19-62706E023703}">
                      <ahyp:hlinkClr xmlns:ahyp="http://schemas.microsoft.com/office/drawing/2018/hyperlinkcolor" val="tx"/>
                    </a:ext>
                  </a:extLst>
                </a:hlinkClick>
              </a:rPr>
              <a:t>eli@atnitribes.org</a:t>
            </a:r>
            <a:endParaRPr lang="en-US" sz="1800" dirty="0">
              <a:solidFill>
                <a:schemeClr val="accent1">
                  <a:lumMod val="75000"/>
                </a:schemeClr>
              </a:solidFill>
            </a:endParaRPr>
          </a:p>
          <a:p>
            <a:pPr marL="0" indent="0">
              <a:spcBef>
                <a:spcPts val="0"/>
              </a:spcBef>
              <a:buNone/>
            </a:pPr>
            <a:r>
              <a:rPr lang="en-US" sz="1800" dirty="0"/>
              <a:t>Reuben Martinez</a:t>
            </a:r>
          </a:p>
          <a:p>
            <a:pPr marL="342900" indent="-342900">
              <a:spcBef>
                <a:spcPts val="0"/>
              </a:spcBef>
            </a:pPr>
            <a:r>
              <a:rPr lang="en-US" sz="1800" dirty="0">
                <a:solidFill>
                  <a:schemeClr val="accent1">
                    <a:lumMod val="75000"/>
                  </a:schemeClr>
                </a:solidFill>
                <a:hlinkClick r:id="rId6">
                  <a:extLst>
                    <a:ext uri="{A12FA001-AC4F-418D-AE19-62706E023703}">
                      <ahyp:hlinkClr xmlns:ahyp="http://schemas.microsoft.com/office/drawing/2018/hyperlinkcolor" val="tx"/>
                    </a:ext>
                  </a:extLst>
                </a:hlinkClick>
              </a:rPr>
              <a:t>reuben@atnitribes.org</a:t>
            </a:r>
            <a:endParaRPr lang="en-US" sz="1800" dirty="0">
              <a:solidFill>
                <a:schemeClr val="accent1">
                  <a:lumMod val="75000"/>
                </a:schemeClr>
              </a:solidFill>
            </a:endParaRPr>
          </a:p>
          <a:p>
            <a:pPr marL="0" indent="0">
              <a:spcBef>
                <a:spcPts val="0"/>
              </a:spcBef>
              <a:buNone/>
            </a:pPr>
            <a:endParaRPr lang="en-US" sz="1800" dirty="0">
              <a:solidFill>
                <a:schemeClr val="accent1">
                  <a:lumMod val="75000"/>
                </a:schemeClr>
              </a:solidFill>
            </a:endParaRPr>
          </a:p>
          <a:p>
            <a:pPr marL="0" indent="0">
              <a:spcBef>
                <a:spcPts val="0"/>
              </a:spcBef>
              <a:buNone/>
            </a:pPr>
            <a:r>
              <a:rPr lang="en-US" sz="2100" b="1" dirty="0">
                <a:solidFill>
                  <a:srgbClr val="562438"/>
                </a:solidFill>
              </a:rPr>
              <a:t>Climate</a:t>
            </a:r>
          </a:p>
          <a:p>
            <a:pPr marL="0" indent="0">
              <a:spcBef>
                <a:spcPts val="0"/>
              </a:spcBef>
              <a:buNone/>
            </a:pPr>
            <a:r>
              <a:rPr lang="en-US" sz="1800" dirty="0"/>
              <a:t>Patrick Freeland</a:t>
            </a:r>
          </a:p>
          <a:p>
            <a:pPr marL="342900" indent="-342900">
              <a:spcBef>
                <a:spcPts val="0"/>
              </a:spcBef>
            </a:pPr>
            <a:r>
              <a:rPr lang="en-US" sz="1800" dirty="0">
                <a:solidFill>
                  <a:schemeClr val="accent1">
                    <a:lumMod val="75000"/>
                  </a:schemeClr>
                </a:solidFill>
                <a:hlinkClick r:id="rId7">
                  <a:extLst>
                    <a:ext uri="{A12FA001-AC4F-418D-AE19-62706E023703}">
                      <ahyp:hlinkClr xmlns:ahyp="http://schemas.microsoft.com/office/drawing/2018/hyperlinkcolor" val="tx"/>
                    </a:ext>
                  </a:extLst>
                </a:hlinkClick>
              </a:rPr>
              <a:t>patrick@atnitribes.org</a:t>
            </a:r>
            <a:endParaRPr lang="en-US" sz="1800" dirty="0">
              <a:solidFill>
                <a:schemeClr val="accent1">
                  <a:lumMod val="75000"/>
                </a:schemeClr>
              </a:solidFill>
            </a:endParaRPr>
          </a:p>
          <a:p>
            <a:pPr marL="0" indent="0">
              <a:spcBef>
                <a:spcPts val="0"/>
              </a:spcBef>
              <a:buNone/>
            </a:pPr>
            <a:r>
              <a:rPr lang="en-US" sz="1800" dirty="0"/>
              <a:t>Kylie Avery</a:t>
            </a:r>
          </a:p>
          <a:p>
            <a:pPr marL="285750" indent="-285750">
              <a:spcBef>
                <a:spcPts val="0"/>
              </a:spcBef>
            </a:pPr>
            <a:r>
              <a:rPr lang="en-US" sz="1800" dirty="0">
                <a:solidFill>
                  <a:schemeClr val="accent1">
                    <a:lumMod val="75000"/>
                  </a:schemeClr>
                </a:solidFill>
                <a:hlinkClick r:id="rId8">
                  <a:extLst>
                    <a:ext uri="{A12FA001-AC4F-418D-AE19-62706E023703}">
                      <ahyp:hlinkClr xmlns:ahyp="http://schemas.microsoft.com/office/drawing/2018/hyperlinkcolor" val="tx"/>
                    </a:ext>
                  </a:extLst>
                </a:hlinkClick>
              </a:rPr>
              <a:t>kylie@atnitribes.org</a:t>
            </a: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342900" indent="-342900"/>
            <a:endParaRPr lang="en-US" sz="1800" dirty="0">
              <a:solidFill>
                <a:schemeClr val="accent1">
                  <a:lumMod val="75000"/>
                </a:schemeClr>
              </a:solidFill>
            </a:endParaRPr>
          </a:p>
        </p:txBody>
      </p:sp>
      <p:sp>
        <p:nvSpPr>
          <p:cNvPr id="9" name="TextBox 8">
            <a:extLst>
              <a:ext uri="{FF2B5EF4-FFF2-40B4-BE49-F238E27FC236}">
                <a16:creationId xmlns:a16="http://schemas.microsoft.com/office/drawing/2014/main" id="{C67A421B-0591-E387-AB55-656D36D251AF}"/>
              </a:ext>
            </a:extLst>
          </p:cNvPr>
          <p:cNvSpPr txBox="1"/>
          <p:nvPr/>
        </p:nvSpPr>
        <p:spPr>
          <a:xfrm>
            <a:off x="6997700" y="1441503"/>
            <a:ext cx="3242822" cy="4201150"/>
          </a:xfrm>
          <a:prstGeom prst="rect">
            <a:avLst/>
          </a:prstGeom>
          <a:noFill/>
        </p:spPr>
        <p:txBody>
          <a:bodyPr wrap="square">
            <a:spAutoFit/>
          </a:bodyPr>
          <a:lstStyle/>
          <a:p>
            <a:r>
              <a:rPr lang="en-US" sz="2100" b="1" dirty="0">
                <a:solidFill>
                  <a:srgbClr val="562438"/>
                </a:solidFill>
                <a:latin typeface="Leelawadee" panose="020B0502040204020203" pitchFamily="34" charset="-34"/>
                <a:cs typeface="Leelawadee" panose="020B0502040204020203" pitchFamily="34" charset="-34"/>
              </a:rPr>
              <a:t>Natural Resources</a:t>
            </a:r>
            <a:endParaRPr lang="en-US" sz="2100" dirty="0">
              <a:latin typeface="Leelawadee" panose="020B0502040204020203" pitchFamily="34" charset="-34"/>
              <a:cs typeface="Leelawadee" panose="020B0502040204020203" pitchFamily="34" charset="-34"/>
            </a:endParaRPr>
          </a:p>
          <a:p>
            <a:pPr marL="0" indent="0">
              <a:buNone/>
            </a:pPr>
            <a:r>
              <a:rPr lang="en-US" dirty="0">
                <a:latin typeface="Leelawadee" panose="020B0502040204020203" pitchFamily="34" charset="-34"/>
                <a:cs typeface="Leelawadee" panose="020B0502040204020203" pitchFamily="34" charset="-34"/>
              </a:rPr>
              <a:t>Tanya </a:t>
            </a:r>
            <a:r>
              <a:rPr lang="en-US" dirty="0" err="1">
                <a:latin typeface="Leelawadee" panose="020B0502040204020203" pitchFamily="34" charset="-34"/>
                <a:cs typeface="Leelawadee" panose="020B0502040204020203" pitchFamily="34" charset="-34"/>
              </a:rPr>
              <a:t>Pelach</a:t>
            </a:r>
            <a:endParaRPr lang="en-US" dirty="0">
              <a:latin typeface="Leelawadee" panose="020B0502040204020203" pitchFamily="34" charset="-34"/>
              <a:cs typeface="Leelawadee" panose="020B0502040204020203" pitchFamily="34" charset="-34"/>
            </a:endParaRPr>
          </a:p>
          <a:p>
            <a:pPr marL="342900" indent="-342900">
              <a:buFont typeface="Arial" panose="020B0604020202020204" pitchFamily="34" charset="0"/>
              <a:buChar char="•"/>
            </a:pPr>
            <a:r>
              <a:rPr lang="en-US" dirty="0">
                <a:solidFill>
                  <a:schemeClr val="accent1">
                    <a:lumMod val="75000"/>
                  </a:schemeClr>
                </a:solidFill>
                <a:latin typeface="Leelawadee" panose="020B0502040204020203" pitchFamily="34" charset="-34"/>
                <a:cs typeface="Leelawadee" panose="020B0502040204020203" pitchFamily="34" charset="-34"/>
                <a:hlinkClick r:id="rId9">
                  <a:extLst>
                    <a:ext uri="{A12FA001-AC4F-418D-AE19-62706E023703}">
                      <ahyp:hlinkClr xmlns:ahyp="http://schemas.microsoft.com/office/drawing/2018/hyperlinkcolor" val="tx"/>
                    </a:ext>
                  </a:extLst>
                </a:hlinkClick>
              </a:rPr>
              <a:t>tanya@atnitribes.org</a:t>
            </a:r>
            <a:endParaRPr lang="en-US" dirty="0">
              <a:solidFill>
                <a:schemeClr val="accent1">
                  <a:lumMod val="75000"/>
                </a:schemeClr>
              </a:solidFill>
              <a:latin typeface="Leelawadee" panose="020B0502040204020203" pitchFamily="34" charset="-34"/>
              <a:cs typeface="Leelawadee" panose="020B0502040204020203" pitchFamily="34" charset="-34"/>
            </a:endParaRPr>
          </a:p>
          <a:p>
            <a:pPr algn="l"/>
            <a:endParaRPr lang="en-US" dirty="0">
              <a:latin typeface="Leelawadee" panose="020B0502040204020203" pitchFamily="34" charset="-34"/>
              <a:cs typeface="Leelawadee" panose="020B0502040204020203" pitchFamily="34" charset="-34"/>
            </a:endParaRPr>
          </a:p>
          <a:p>
            <a:r>
              <a:rPr lang="en-US" sz="2100" b="1" dirty="0">
                <a:solidFill>
                  <a:srgbClr val="562438"/>
                </a:solidFill>
                <a:latin typeface="Leelawadee" panose="020B0502040204020203" pitchFamily="34" charset="-34"/>
                <a:cs typeface="Leelawadee" panose="020B0502040204020203" pitchFamily="34" charset="-34"/>
              </a:rPr>
              <a:t>Economic Development</a:t>
            </a:r>
          </a:p>
          <a:p>
            <a:r>
              <a:rPr lang="en-US" dirty="0">
                <a:latin typeface="Leelawadee" panose="020B0502040204020203" pitchFamily="34" charset="-34"/>
                <a:cs typeface="Leelawadee" panose="020B0502040204020203" pitchFamily="34" charset="-34"/>
              </a:rPr>
              <a:t>Casey Pearlman</a:t>
            </a:r>
          </a:p>
          <a:p>
            <a:pPr marL="342900" indent="-342900">
              <a:spcBef>
                <a:spcPts val="0"/>
              </a:spcBef>
              <a:buFont typeface="Arial" panose="020B0604020202020204" pitchFamily="34" charset="0"/>
              <a:buChar char="•"/>
            </a:pPr>
            <a:r>
              <a:rPr lang="en-US" dirty="0">
                <a:solidFill>
                  <a:schemeClr val="accent1">
                    <a:lumMod val="75000"/>
                  </a:schemeClr>
                </a:solidFill>
                <a:latin typeface="Leelawadee" panose="020B0502040204020203" pitchFamily="34" charset="-34"/>
                <a:cs typeface="Leelawadee" panose="020B0502040204020203" pitchFamily="34" charset="-34"/>
                <a:hlinkClick r:id="rId10">
                  <a:extLst>
                    <a:ext uri="{A12FA001-AC4F-418D-AE19-62706E023703}">
                      <ahyp:hlinkClr xmlns:ahyp="http://schemas.microsoft.com/office/drawing/2018/hyperlinkcolor" val="tx"/>
                    </a:ext>
                  </a:extLst>
                </a:hlinkClick>
              </a:rPr>
              <a:t>casey@atniedc.com</a:t>
            </a:r>
            <a:endParaRPr lang="en-US" dirty="0">
              <a:solidFill>
                <a:schemeClr val="accent1">
                  <a:lumMod val="75000"/>
                </a:schemeClr>
              </a:solidFill>
              <a:latin typeface="Leelawadee" panose="020B0502040204020203" pitchFamily="34" charset="-34"/>
              <a:cs typeface="Leelawadee" panose="020B0502040204020203" pitchFamily="34" charset="-34"/>
            </a:endParaRPr>
          </a:p>
          <a:p>
            <a:pPr>
              <a:spcBef>
                <a:spcPts val="0"/>
              </a:spcBef>
            </a:pPr>
            <a:endParaRPr lang="en-US" dirty="0">
              <a:solidFill>
                <a:schemeClr val="accent1">
                  <a:lumMod val="75000"/>
                </a:schemeClr>
              </a:solidFill>
              <a:latin typeface="Leelawadee" panose="020B0502040204020203" pitchFamily="34" charset="-34"/>
              <a:cs typeface="Leelawadee" panose="020B0502040204020203" pitchFamily="34" charset="-34"/>
            </a:endParaRPr>
          </a:p>
          <a:p>
            <a:pPr algn="l"/>
            <a:r>
              <a:rPr lang="en-US" sz="2100" b="1" dirty="0">
                <a:solidFill>
                  <a:srgbClr val="562438"/>
                </a:solidFill>
                <a:latin typeface="Leelawadee" panose="020B0502040204020203" pitchFamily="34" charset="-34"/>
                <a:cs typeface="Leelawadee" panose="020B0502040204020203" pitchFamily="34" charset="-34"/>
              </a:rPr>
              <a:t>General Inquiries &amp; Newsletter</a:t>
            </a:r>
          </a:p>
          <a:p>
            <a:pPr marL="342900" indent="-342900" algn="l">
              <a:buFont typeface="Arial" panose="020B0604020202020204" pitchFamily="34" charset="0"/>
              <a:buChar char="•"/>
            </a:pPr>
            <a:r>
              <a:rPr lang="en-US" dirty="0">
                <a:solidFill>
                  <a:schemeClr val="accent1">
                    <a:lumMod val="75000"/>
                  </a:schemeClr>
                </a:solidFill>
                <a:latin typeface="Leelawadee" panose="020B0502040204020203" pitchFamily="34" charset="-34"/>
                <a:cs typeface="Leelawadee" panose="020B0502040204020203" pitchFamily="34" charset="-34"/>
                <a:hlinkClick r:id="rId11">
                  <a:extLst>
                    <a:ext uri="{A12FA001-AC4F-418D-AE19-62706E023703}">
                      <ahyp:hlinkClr xmlns:ahyp="http://schemas.microsoft.com/office/drawing/2018/hyperlinkcolor" val="tx"/>
                    </a:ext>
                  </a:extLst>
                </a:hlinkClick>
              </a:rPr>
              <a:t>atni@atnitribes.org</a:t>
            </a:r>
            <a:endParaRPr lang="en-US" dirty="0">
              <a:solidFill>
                <a:schemeClr val="accent1">
                  <a:lumMod val="75000"/>
                </a:schemeClr>
              </a:solidFill>
              <a:latin typeface="Leelawadee" panose="020B0502040204020203" pitchFamily="34" charset="-34"/>
              <a:cs typeface="Leelawadee" panose="020B0502040204020203" pitchFamily="34" charset="-34"/>
            </a:endParaRPr>
          </a:p>
          <a:p>
            <a:pPr marL="342900" indent="-342900" algn="l">
              <a:buFont typeface="Arial" panose="020B0604020202020204" pitchFamily="34" charset="0"/>
              <a:buChar char="•"/>
            </a:pPr>
            <a:endParaRPr lang="en-US" dirty="0">
              <a:latin typeface="Leelawadee" panose="020B0502040204020203" pitchFamily="34" charset="-34"/>
              <a:cs typeface="Leelawadee" panose="020B0502040204020203" pitchFamily="34" charset="-34"/>
            </a:endParaRPr>
          </a:p>
          <a:p>
            <a:pPr algn="l"/>
            <a:r>
              <a:rPr lang="en-US" sz="2100" b="1" dirty="0">
                <a:solidFill>
                  <a:srgbClr val="562438"/>
                </a:solidFill>
                <a:latin typeface="Leelawadee" panose="020B0502040204020203" pitchFamily="34" charset="-34"/>
                <a:cs typeface="Leelawadee" panose="020B0502040204020203" pitchFamily="34" charset="-34"/>
              </a:rPr>
              <a:t>All things Convention</a:t>
            </a:r>
          </a:p>
          <a:p>
            <a:pPr marL="285750" indent="-285750" algn="l">
              <a:buFont typeface="Arial" panose="020B0604020202020204" pitchFamily="34" charset="0"/>
              <a:buChar char="•"/>
            </a:pPr>
            <a:r>
              <a:rPr lang="en-US" u="sng" dirty="0">
                <a:solidFill>
                  <a:schemeClr val="accent1">
                    <a:lumMod val="75000"/>
                  </a:schemeClr>
                </a:solidFill>
                <a:latin typeface="Leelawadee" panose="020B0502040204020203" pitchFamily="34" charset="-34"/>
                <a:cs typeface="Leelawadee" panose="020B0502040204020203" pitchFamily="34" charset="-34"/>
              </a:rPr>
              <a:t>workroom@atnitribes.org</a:t>
            </a:r>
          </a:p>
        </p:txBody>
      </p:sp>
    </p:spTree>
    <p:extLst>
      <p:ext uri="{BB962C8B-B14F-4D97-AF65-F5344CB8AC3E}">
        <p14:creationId xmlns:p14="http://schemas.microsoft.com/office/powerpoint/2010/main" val="371719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1155</TotalTime>
  <Words>1354</Words>
  <Application>Microsoft Office PowerPoint</Application>
  <PresentationFormat>Widescreen</PresentationFormat>
  <Paragraphs>157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Century Gothic</vt:lpstr>
      <vt:lpstr>Leelawadee</vt:lpstr>
      <vt:lpstr>Libre Franklin</vt:lpstr>
      <vt:lpstr>Office Theme</vt:lpstr>
      <vt:lpstr>ATNI Executive Director Report</vt:lpstr>
      <vt:lpstr>Strengthen Internal Operations</vt:lpstr>
      <vt:lpstr>We’re Hiring (soon)!</vt:lpstr>
      <vt:lpstr>Other Initiatives</vt:lpstr>
      <vt:lpstr>ATNI Strategic Framework</vt:lpstr>
      <vt:lpstr>Actions between Conventions</vt:lpstr>
      <vt:lpstr>MORE Actions Between Conventions</vt:lpstr>
      <vt:lpstr>Upcoming Events</vt:lpstr>
      <vt:lpstr>ATNI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Neumeister</dc:creator>
  <cp:lastModifiedBy>Amber Schulz-Oliver</cp:lastModifiedBy>
  <cp:revision>24</cp:revision>
  <dcterms:created xsi:type="dcterms:W3CDTF">2023-09-13T18:02:52Z</dcterms:created>
  <dcterms:modified xsi:type="dcterms:W3CDTF">2024-10-02T18:52:09Z</dcterms:modified>
</cp:coreProperties>
</file>