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61" r:id="rId2"/>
    <p:sldId id="262" r:id="rId3"/>
    <p:sldId id="267" r:id="rId4"/>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24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81603B-D69E-1EB8-6C75-862EC82588A6}" v="701" dt="2025-01-24T20:07:28.103"/>
    <p1510:client id="{892271F9-6A67-304E-BAAD-24316D07601A}" v="15" dt="2025-01-25T00:30:51.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1651"/>
  </p:normalViewPr>
  <p:slideViewPr>
    <p:cSldViewPr snapToGrid="0">
      <p:cViewPr varScale="1">
        <p:scale>
          <a:sx n="82" d="100"/>
          <a:sy n="82" d="100"/>
        </p:scale>
        <p:origin x="16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03E7C-BA80-4ABA-BE7F-B5E8ACCA8A82}" type="datetimeFigureOut">
              <a:t>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A79D0-68AA-4321-9F72-D00EC54AB7C9}" type="slidenum">
              <a:t>‹#›</a:t>
            </a:fld>
            <a:endParaRPr lang="en-US"/>
          </a:p>
        </p:txBody>
      </p:sp>
    </p:spTree>
    <p:extLst>
      <p:ext uri="{BB962C8B-B14F-4D97-AF65-F5344CB8AC3E}">
        <p14:creationId xmlns:p14="http://schemas.microsoft.com/office/powerpoint/2010/main" val="456517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oi.gov/document-library/handbook/301-dm-7-hb-procedures-inclusion-and-application-indigenous-knowledg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mailto:elisha.flores@bia.gov" TargetMode="External"/><Relationship Id="rId5" Type="http://schemas.openxmlformats.org/officeDocument/2006/relationships/hyperlink" Target="mailto:jennifer.robinette@bia.gov" TargetMode="External"/><Relationship Id="rId4" Type="http://schemas.openxmlformats.org/officeDocument/2006/relationships/hyperlink" Target="mailto:Matthew.Laramie@bia.gov"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nycalc.or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mailto:nycalc@nmwildlife.org" TargetMode="External"/><Relationship Id="rId4" Type="http://schemas.openxmlformats.org/officeDocument/2006/relationships/hyperlink" Target="mailto:Jennifer_Hill@fws.gov"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tnitribes.org/climatechange" TargetMode="External"/><Relationship Id="rId7" Type="http://schemas.openxmlformats.org/officeDocument/2006/relationships/hyperlink" Target="http://psp.wa.gov/"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psp.wa.gov/index.php" TargetMode="External"/><Relationship Id="rId5" Type="http://schemas.openxmlformats.org/officeDocument/2006/relationships/hyperlink" Target="https://tribalclimateguide.uoregon.edu/" TargetMode="External"/><Relationship Id="rId4" Type="http://schemas.openxmlformats.org/officeDocument/2006/relationships/hyperlink" Target="https://tribalclimate.uoregon.edu/networ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Bef>
                <a:spcPts val="1200"/>
              </a:spcBef>
              <a:spcAft>
                <a:spcPts val="1200"/>
              </a:spcAft>
              <a:buNone/>
            </a:pPr>
            <a:r>
              <a:rPr lang="en-US" sz="1200" b="0" i="0" u="none" strike="noStrike" dirty="0">
                <a:solidFill>
                  <a:srgbClr val="000000"/>
                </a:solidFill>
                <a:effectLst/>
                <a:latin typeface="Arial" panose="020B0604020202020204" pitchFamily="34" charset="0"/>
              </a:rPr>
              <a:t>We are pleased to announce that the cooperative agreement between the Affiliated Tribes of Northwest Indians (ATNI), the Bureau of Indian Affairs' (BIA), and the United States Geological Survey (USGS) will continue its operations</a:t>
            </a:r>
            <a:r>
              <a:rPr lang="en-US" sz="1200" b="1" i="0" u="none" strike="noStrike" dirty="0">
                <a:solidFill>
                  <a:srgbClr val="000000"/>
                </a:solidFill>
                <a:effectLst/>
                <a:latin typeface="Arial" panose="020B0604020202020204" pitchFamily="34" charset="0"/>
              </a:rPr>
              <a:t> </a:t>
            </a:r>
            <a:r>
              <a:rPr lang="en-US" sz="1200" b="1" i="0" u="none" strike="noStrike" dirty="0">
                <a:solidFill>
                  <a:schemeClr val="accent4"/>
                </a:solidFill>
                <a:effectLst/>
                <a:highlight>
                  <a:srgbClr val="FFFF00"/>
                </a:highlight>
                <a:latin typeface="Arial" panose="020B0604020202020204" pitchFamily="34" charset="0"/>
              </a:rPr>
              <a:t>[through October 2026</a:t>
            </a:r>
            <a:r>
              <a:rPr lang="en-US" sz="1200" b="1" i="0" u="none" strike="noStrike" dirty="0">
                <a:solidFill>
                  <a:schemeClr val="accent4"/>
                </a:solidFill>
                <a:effectLst/>
                <a:latin typeface="Arial" panose="020B0604020202020204" pitchFamily="34" charset="0"/>
              </a:rPr>
              <a:t>], </a:t>
            </a:r>
            <a:r>
              <a:rPr lang="en-US" sz="1200" b="1" i="0" u="none" strike="noStrike" dirty="0">
                <a:solidFill>
                  <a:srgbClr val="FF0000"/>
                </a:solidFill>
                <a:effectLst/>
                <a:latin typeface="Arial" panose="020B0604020202020204" pitchFamily="34" charset="0"/>
              </a:rPr>
              <a:t>supported by secured forward funding. </a:t>
            </a:r>
            <a:r>
              <a:rPr lang="en-US" sz="1200" b="0" i="0" u="none" strike="noStrike" dirty="0">
                <a:solidFill>
                  <a:srgbClr val="000000"/>
                </a:solidFill>
                <a:effectLst/>
                <a:latin typeface="Arial" panose="020B0604020202020204" pitchFamily="34" charset="0"/>
              </a:rPr>
              <a:t>The ATNI Tribal Climate Liaisons remain dedicated to serving Tribes throughout the Pacific Northwest region. </a:t>
            </a:r>
          </a:p>
          <a:p>
            <a:pPr marL="0" indent="0" rtl="0">
              <a:spcBef>
                <a:spcPts val="1200"/>
              </a:spcBef>
              <a:spcAft>
                <a:spcPts val="1200"/>
              </a:spcAft>
              <a:buNone/>
            </a:pPr>
            <a:endParaRPr lang="en-US" sz="1200" b="0" i="0" u="none" strike="noStrike" dirty="0">
              <a:solidFill>
                <a:srgbClr val="000000"/>
              </a:solidFill>
              <a:effectLst/>
              <a:latin typeface="Arial" panose="020B0604020202020204" pitchFamily="34" charset="0"/>
            </a:endParaRPr>
          </a:p>
          <a:p>
            <a:pPr marL="0" indent="0" rtl="0">
              <a:spcBef>
                <a:spcPts val="1200"/>
              </a:spcBef>
              <a:spcAft>
                <a:spcPts val="1200"/>
              </a:spcAft>
              <a:buNone/>
            </a:pPr>
            <a:r>
              <a:rPr lang="en-US" sz="1200" b="0" i="0" u="none" strike="noStrike" dirty="0">
                <a:solidFill>
                  <a:srgbClr val="000000"/>
                </a:solidFill>
                <a:effectLst/>
                <a:latin typeface="Arial" panose="020B0604020202020204" pitchFamily="34" charset="0"/>
              </a:rPr>
              <a:t>The US Department of the Interior has recently published the handbook, </a:t>
            </a:r>
            <a:r>
              <a:rPr lang="en-US" sz="1200" b="0" i="0" u="sng" strike="noStrike" dirty="0">
                <a:solidFill>
                  <a:srgbClr val="1155CC"/>
                </a:solidFill>
                <a:effectLst/>
                <a:latin typeface="Arial" panose="020B0604020202020204" pitchFamily="34" charset="0"/>
                <a:hlinkClick r:id="rId3"/>
              </a:rPr>
              <a:t>"Procedures for the Inclusion and Application of Indigenous Knowledge."</a:t>
            </a:r>
            <a:r>
              <a:rPr lang="en-US" sz="1200" b="0" i="0" u="none" strike="noStrike" dirty="0">
                <a:solidFill>
                  <a:srgbClr val="000000"/>
                </a:solidFill>
                <a:effectLst/>
                <a:latin typeface="Arial" panose="020B0604020202020204" pitchFamily="34" charset="0"/>
              </a:rPr>
              <a:t> This document serves multiple purposes: it works in concert with existing uniform guidance for Tribal consultation while establishing a comprehensive framework for the meaningful incorporation of Indigenous Knowledge systems within the Department's operations and research activities.</a:t>
            </a:r>
            <a:endParaRPr lang="en-US" dirty="0">
              <a:effectLst/>
            </a:endParaRPr>
          </a:p>
          <a:p>
            <a:pPr marL="0" indent="0" rtl="0">
              <a:spcBef>
                <a:spcPts val="1200"/>
              </a:spcBef>
              <a:spcAft>
                <a:spcPts val="1200"/>
              </a:spcAft>
              <a:buNone/>
            </a:pPr>
            <a:r>
              <a:rPr lang="en-US" sz="1200" b="0" i="0" u="none" strike="noStrike" dirty="0">
                <a:solidFill>
                  <a:srgbClr val="000000"/>
                </a:solidFill>
                <a:effectLst/>
                <a:latin typeface="Arial" panose="020B0604020202020204" pitchFamily="34" charset="0"/>
              </a:rPr>
              <a:t>The handbook represents a structured approach to ensuring that Indigenous Knowledge receives proper recognition and application throughout the Department of the Interior's decision-making processes. This framework demonstrates the Department's commitment to elevating and integrating Indigenous Knowledge Systems (IKS) alongside other forms of evidence and expertise in departmental actions.</a:t>
            </a:r>
            <a:endParaRPr lang="en-US" dirty="0">
              <a:effectLst/>
            </a:endParaRPr>
          </a:p>
          <a:p>
            <a:pPr marL="0" indent="0" rtl="0">
              <a:spcBef>
                <a:spcPts val="1200"/>
              </a:spcBef>
              <a:spcAft>
                <a:spcPts val="1200"/>
              </a:spcAft>
              <a:buNone/>
            </a:pPr>
            <a:r>
              <a:rPr lang="en-US" sz="1200" b="0" i="0" u="none" strike="noStrike" dirty="0">
                <a:solidFill>
                  <a:srgbClr val="000000"/>
                </a:solidFill>
                <a:effectLst/>
                <a:latin typeface="Arial"/>
                <a:cs typeface="Leelawadee"/>
              </a:rPr>
              <a:t>For those interested in reviewing the complete handbook or seeking additional information about its implementation, please contact your regional BIA office or ATNI Tribal Climate Liaisons</a:t>
            </a:r>
            <a:r>
              <a:rPr lang="en-US" sz="1200" dirty="0">
                <a:solidFill>
                  <a:srgbClr val="000000"/>
                </a:solidFill>
                <a:latin typeface="Arial"/>
                <a:cs typeface="Leelawadee"/>
              </a:rPr>
              <a:t>.</a:t>
            </a:r>
            <a:endParaRPr lang="en-US" sz="1200" u="sng" dirty="0">
              <a:solidFill>
                <a:srgbClr val="1155CC"/>
              </a:solidFill>
              <a:effectLst/>
              <a:latin typeface="Arial"/>
              <a:cs typeface="Leelawadee"/>
            </a:endParaRPr>
          </a:p>
          <a:p>
            <a:pPr marL="0" indent="0" rtl="0">
              <a:spcBef>
                <a:spcPts val="1200"/>
              </a:spcBef>
              <a:spcAft>
                <a:spcPts val="1200"/>
              </a:spcAft>
              <a:buNone/>
            </a:pPr>
            <a:endParaRPr lang="en-US" dirty="0">
              <a:effectLst/>
            </a:endParaRPr>
          </a:p>
          <a:p>
            <a:pPr marL="0" indent="0" rtl="0">
              <a:spcBef>
                <a:spcPts val="1200"/>
              </a:spcBef>
              <a:spcAft>
                <a:spcPts val="1200"/>
              </a:spcAft>
              <a:buNone/>
            </a:pPr>
            <a:r>
              <a:rPr lang="en-US" sz="1200" b="0" i="0" u="none" strike="noStrike" dirty="0">
                <a:solidFill>
                  <a:srgbClr val="000000"/>
                </a:solidFill>
                <a:effectLst/>
                <a:latin typeface="Arial" panose="020B0604020202020204" pitchFamily="34" charset="0"/>
              </a:rPr>
              <a:t>We also want to inform you that the BIA Tribal Climate Resilience (TCR) program has been renamed to the</a:t>
            </a:r>
            <a:r>
              <a:rPr lang="en-US" sz="1200" b="1" i="0" u="none" strike="noStrike" dirty="0">
                <a:solidFill>
                  <a:srgbClr val="000000"/>
                </a:solidFill>
                <a:effectLst/>
                <a:latin typeface="Arial" panose="020B0604020202020204" pitchFamily="34" charset="0"/>
              </a:rPr>
              <a:t> Tribal Community Resilience</a:t>
            </a:r>
            <a:r>
              <a:rPr lang="en-US" sz="1200" b="0" i="0" u="none" strike="noStrike" dirty="0">
                <a:solidFill>
                  <a:srgbClr val="000000"/>
                </a:solidFill>
                <a:effectLst/>
                <a:latin typeface="Arial" panose="020B0604020202020204" pitchFamily="34" charset="0"/>
              </a:rPr>
              <a:t> program. TCR has provided technical and financial support to Tribes and Tribal organizations and funded over 280 Tribal adaptation plans, vulnerability assessments, and risk assessments. For inquiries regarding TCR funding opportunities, please contact your respective BIA-TCR Regional Coordinators:</a:t>
            </a:r>
            <a:endParaRPr lang="en-US" dirty="0">
              <a:effectLst/>
            </a:endParaRPr>
          </a:p>
          <a:p>
            <a:pPr marL="0" indent="0" rtl="0" fontAlgn="base">
              <a:spcBef>
                <a:spcPts val="1200"/>
              </a:spcBef>
              <a:buNone/>
            </a:pPr>
            <a:r>
              <a:rPr lang="en-US" sz="1200" b="1" i="0" u="none" strike="noStrike" dirty="0">
                <a:solidFill>
                  <a:srgbClr val="000000"/>
                </a:solidFill>
                <a:effectLst/>
                <a:latin typeface="Arial" panose="020B0604020202020204" pitchFamily="34" charset="0"/>
              </a:rPr>
              <a:t>Northwest and Rocky Mountains Region</a:t>
            </a:r>
            <a:r>
              <a:rPr lang="en-US" sz="1200" b="0" i="0" u="none" strike="noStrike" dirty="0">
                <a:solidFill>
                  <a:srgbClr val="000000"/>
                </a:solidFill>
                <a:effectLst/>
                <a:latin typeface="Arial" panose="020B0604020202020204" pitchFamily="34" charset="0"/>
              </a:rPr>
              <a:t>: Matthew Laramie </a:t>
            </a:r>
            <a:r>
              <a:rPr lang="en-US" sz="1200" b="0" i="0" u="sng" strike="noStrike" dirty="0">
                <a:solidFill>
                  <a:srgbClr val="1155CC"/>
                </a:solidFill>
                <a:effectLst/>
                <a:latin typeface="Arial" panose="020B0604020202020204" pitchFamily="34" charset="0"/>
                <a:hlinkClick r:id="rId4"/>
              </a:rPr>
              <a:t>Matthew.Laramie@bia.gov</a:t>
            </a:r>
            <a:endParaRPr lang="en-US" sz="1200" b="0" i="0" u="none" strike="noStrike" dirty="0">
              <a:solidFill>
                <a:srgbClr val="000000"/>
              </a:solidFill>
              <a:effectLst/>
              <a:latin typeface="Arial" panose="020B0604020202020204" pitchFamily="34" charset="0"/>
            </a:endParaRPr>
          </a:p>
          <a:p>
            <a:pPr marL="0" indent="0" rtl="0" fontAlgn="base">
              <a:spcAft>
                <a:spcPts val="1200"/>
              </a:spcAft>
              <a:buNone/>
            </a:pPr>
            <a:r>
              <a:rPr lang="en-US" sz="1200" b="1" i="0" u="none" strike="noStrike" dirty="0">
                <a:solidFill>
                  <a:srgbClr val="000000"/>
                </a:solidFill>
                <a:effectLst/>
                <a:latin typeface="Arial" panose="020B0604020202020204" pitchFamily="34" charset="0"/>
              </a:rPr>
              <a:t>Alaska Region</a:t>
            </a:r>
            <a:r>
              <a:rPr lang="en-US" sz="1200" b="0" i="0" u="none" strike="noStrike" dirty="0">
                <a:solidFill>
                  <a:srgbClr val="000000"/>
                </a:solidFill>
                <a:effectLst/>
                <a:latin typeface="Arial" panose="020B0604020202020204" pitchFamily="34" charset="0"/>
              </a:rPr>
              <a:t>: Jennifer </a:t>
            </a:r>
            <a:r>
              <a:rPr lang="en-US" sz="1200" b="0" i="0" u="none" strike="noStrike" dirty="0" err="1">
                <a:solidFill>
                  <a:srgbClr val="000000"/>
                </a:solidFill>
                <a:effectLst/>
                <a:latin typeface="Arial" panose="020B0604020202020204" pitchFamily="34" charset="0"/>
              </a:rPr>
              <a:t>Robinnette</a:t>
            </a:r>
            <a:r>
              <a:rPr lang="en-US" sz="1200" b="0" i="0" u="none" strike="noStrike" dirty="0">
                <a:solidFill>
                  <a:srgbClr val="000000"/>
                </a:solidFill>
                <a:effectLst/>
                <a:latin typeface="Arial" panose="020B0604020202020204" pitchFamily="34" charset="0"/>
              </a:rPr>
              <a:t> </a:t>
            </a:r>
            <a:r>
              <a:rPr lang="en-US" sz="1200" b="0" i="0" u="sng" strike="noStrike" dirty="0">
                <a:solidFill>
                  <a:srgbClr val="1155CC"/>
                </a:solidFill>
                <a:effectLst/>
                <a:latin typeface="Arial" panose="020B0604020202020204" pitchFamily="34" charset="0"/>
                <a:hlinkClick r:id="rId5"/>
              </a:rPr>
              <a:t>Jennifer.Robinette@bia.gov</a:t>
            </a:r>
            <a:endParaRPr lang="en-US" sz="1200" b="0" i="0" u="none" strike="noStrike" dirty="0">
              <a:solidFill>
                <a:srgbClr val="000000"/>
              </a:solidFill>
              <a:effectLst/>
              <a:latin typeface="Arial" panose="020B0604020202020204" pitchFamily="34" charset="0"/>
            </a:endParaRPr>
          </a:p>
          <a:p>
            <a:pPr marL="0" indent="0">
              <a:buNone/>
            </a:pPr>
            <a:r>
              <a:rPr lang="en-US" sz="1200" b="1" i="0" u="none" strike="noStrike" dirty="0">
                <a:solidFill>
                  <a:srgbClr val="000000"/>
                </a:solidFill>
                <a:effectLst/>
                <a:latin typeface="Arial" panose="020B0604020202020204" pitchFamily="34" charset="0"/>
              </a:rPr>
              <a:t>Pacific Region</a:t>
            </a:r>
            <a:r>
              <a:rPr lang="en-US" sz="1200" b="0" i="0" u="none" strike="noStrike" dirty="0">
                <a:solidFill>
                  <a:srgbClr val="000000"/>
                </a:solidFill>
                <a:effectLst/>
                <a:latin typeface="Arial" panose="020B0604020202020204" pitchFamily="34" charset="0"/>
              </a:rPr>
              <a:t>: Elisha Flores </a:t>
            </a:r>
            <a:r>
              <a:rPr lang="en-US" sz="1200" b="0" i="0" u="sng" strike="noStrike" dirty="0">
                <a:solidFill>
                  <a:srgbClr val="1155CC"/>
                </a:solidFill>
                <a:effectLst/>
                <a:latin typeface="Arial" panose="020B0604020202020204" pitchFamily="34" charset="0"/>
                <a:hlinkClick r:id="rId6"/>
              </a:rPr>
              <a:t>Elisha.Flores@bia.gov</a:t>
            </a:r>
            <a:endParaRPr lang="en-US" dirty="0"/>
          </a:p>
          <a:p>
            <a:endParaRPr lang="en-US" dirty="0"/>
          </a:p>
        </p:txBody>
      </p:sp>
      <p:sp>
        <p:nvSpPr>
          <p:cNvPr id="4" name="Slide Number Placeholder 3"/>
          <p:cNvSpPr>
            <a:spLocks noGrp="1"/>
          </p:cNvSpPr>
          <p:nvPr>
            <p:ph type="sldNum" sz="quarter" idx="5"/>
          </p:nvPr>
        </p:nvSpPr>
        <p:spPr/>
        <p:txBody>
          <a:bodyPr/>
          <a:lstStyle/>
          <a:p>
            <a:fld id="{AC4A79D0-68AA-4321-9F72-D00EC54AB7C9}" type="slidenum">
              <a:rPr lang="en-US" smtClean="0"/>
              <a:t>2</a:t>
            </a:fld>
            <a:endParaRPr lang="en-US"/>
          </a:p>
        </p:txBody>
      </p:sp>
    </p:spTree>
    <p:extLst>
      <p:ext uri="{BB962C8B-B14F-4D97-AF65-F5344CB8AC3E}">
        <p14:creationId xmlns:p14="http://schemas.microsoft.com/office/powerpoint/2010/main" val="256398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t>Applications are now open for the 2025 Native Youth Community Adaptation Leadership Congress (NYCALC) which brings together Native American students from across the country to address environmental changes and conservation challenges affecting Native communities. This important initiative, established through a partnership between the BIA branch of Tribal Community Resilience and the U.S. Fish and Wildlife Service, will take place from June 21-26, 2025.</a:t>
            </a:r>
          </a:p>
          <a:p>
            <a:pPr>
              <a:lnSpc>
                <a:spcPct val="90000"/>
              </a:lnSpc>
              <a:spcBef>
                <a:spcPts val="1200"/>
              </a:spcBef>
              <a:spcAft>
                <a:spcPts val="1200"/>
              </a:spcAft>
            </a:pPr>
            <a:r>
              <a:rPr lang="en-US" b="1" dirty="0"/>
              <a:t>Applications will be accepted through February 28th</a:t>
            </a:r>
            <a:r>
              <a:rPr lang="en-US" dirty="0"/>
              <a:t>, and applications must be submitted in groups of three to five students and accompanied by a community mentor. Primary consideration will be given to rising high school seniors, with sophomores and juniors considered on a case-by-case basis. All students must be members of a federally recognized Native American Tribe or Native American based Indigenous group. Selected participants will engage in discussions about community adaptation and environmental issues directly impacting Native peoples.</a:t>
            </a:r>
          </a:p>
          <a:p>
            <a:pPr>
              <a:lnSpc>
                <a:spcPct val="90000"/>
              </a:lnSpc>
              <a:spcBef>
                <a:spcPts val="1200"/>
              </a:spcBef>
              <a:spcAft>
                <a:spcPts val="1200"/>
              </a:spcAft>
            </a:pPr>
            <a:r>
              <a:rPr lang="en-US" dirty="0"/>
              <a:t>For questions or additional information, please visit </a:t>
            </a:r>
            <a:r>
              <a:rPr lang="en-US" dirty="0">
                <a:hlinkClick r:id="rId3"/>
              </a:rPr>
              <a:t>NYCALC.org</a:t>
            </a:r>
            <a:r>
              <a:rPr lang="en-US" dirty="0"/>
              <a:t> or contact Jennifer Hill: </a:t>
            </a:r>
            <a:r>
              <a:rPr lang="en-US" dirty="0">
                <a:hlinkClick r:id="rId4"/>
              </a:rPr>
              <a:t>Jennifer_Hill@fws.gov</a:t>
            </a:r>
            <a:r>
              <a:rPr lang="en-US" dirty="0"/>
              <a:t> or the Program Office: </a:t>
            </a:r>
            <a:r>
              <a:rPr lang="en-US" dirty="0">
                <a:hlinkClick r:id="rId5"/>
              </a:rPr>
              <a:t>nycalc@nmwildlife.org</a:t>
            </a:r>
            <a:endParaRPr lang="en-US" dirty="0"/>
          </a:p>
          <a:p>
            <a:pPr>
              <a:lnSpc>
                <a:spcPct val="90000"/>
              </a:lnSpc>
              <a:spcBef>
                <a:spcPts val="1200"/>
              </a:spcBef>
              <a:spcAft>
                <a:spcPts val="1200"/>
              </a:spcAft>
            </a:pPr>
            <a:r>
              <a:rPr lang="en-US" dirty="0"/>
              <a:t>We encourage Tribal Leaders to share this opportunity widely within their communities and to support interested Youth in applying for this valuable leadership development program!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C4A79D0-68AA-4321-9F72-D00EC54AB7C9}" type="slidenum">
              <a:t>3</a:t>
            </a:fld>
            <a:endParaRPr lang="en-US"/>
          </a:p>
        </p:txBody>
      </p:sp>
    </p:spTree>
    <p:extLst>
      <p:ext uri="{BB962C8B-B14F-4D97-AF65-F5344CB8AC3E}">
        <p14:creationId xmlns:p14="http://schemas.microsoft.com/office/powerpoint/2010/main" val="161996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1200"/>
              </a:spcAft>
            </a:pPr>
            <a:r>
              <a:rPr lang="en-US" dirty="0"/>
              <a:t>And lastly, I would like to direct your attention to the ATNI Climate Program Newsletter included in your conference materials. This valuable resource contains current funding opportunities, information about upcoming training sessions and workshops, as well as other important news and program updates.</a:t>
            </a:r>
          </a:p>
          <a:p>
            <a:pPr>
              <a:lnSpc>
                <a:spcPct val="90000"/>
              </a:lnSpc>
              <a:spcBef>
                <a:spcPts val="1200"/>
              </a:spcBef>
              <a:spcAft>
                <a:spcPts val="1200"/>
              </a:spcAft>
            </a:pPr>
            <a:r>
              <a:rPr lang="en-US" dirty="0"/>
              <a:t>To stay informed of future opportunities, I encourage you to subscribe to our newsletter; links and QR codes are available on the print copy or please visit</a:t>
            </a:r>
            <a:r>
              <a:rPr lang="en-US" b="1" dirty="0"/>
              <a:t> </a:t>
            </a:r>
            <a:r>
              <a:rPr lang="en-US" b="1" dirty="0">
                <a:hlinkClick r:id="rId3"/>
              </a:rPr>
              <a:t>atnitribes.org/climatechange</a:t>
            </a:r>
            <a:r>
              <a:rPr lang="en-US" b="1" dirty="0"/>
              <a:t>. </a:t>
            </a:r>
            <a:r>
              <a:rPr lang="en-US" dirty="0"/>
              <a:t>Additionally, for more comprehensive funding opportunities and resources in the Pacific Northwest region, please explore three valuable resources: the </a:t>
            </a:r>
            <a:r>
              <a:rPr lang="en-US" b="1" dirty="0">
                <a:hlinkClick r:id="rId4"/>
              </a:rPr>
              <a:t>Pacific Northwest Climate Change Network</a:t>
            </a:r>
            <a:r>
              <a:rPr lang="en-US" b="1" dirty="0"/>
              <a:t> Tribal Climate Guide at </a:t>
            </a:r>
            <a:r>
              <a:rPr lang="en-US" b="1" dirty="0">
                <a:hlinkClick r:id="rId5"/>
              </a:rPr>
              <a:t>tribalclimateguide.uoregon.edu/</a:t>
            </a:r>
            <a:r>
              <a:rPr lang="en-US" b="1" dirty="0"/>
              <a:t>, Institute for Tribal Environmental Professional climate change resources (funding, announcements), and for Tribes in WA and </a:t>
            </a:r>
            <a:r>
              <a:rPr lang="en-US" b="1" dirty="0" err="1"/>
              <a:t>puget</a:t>
            </a:r>
            <a:r>
              <a:rPr lang="en-US" b="1" dirty="0"/>
              <a:t> sound area there's the </a:t>
            </a:r>
            <a:r>
              <a:rPr lang="en-US" b="1" dirty="0">
                <a:hlinkClick r:id="rId6"/>
              </a:rPr>
              <a:t>Puget Sound Partnership</a:t>
            </a:r>
            <a:r>
              <a:rPr lang="en-US" b="1" dirty="0"/>
              <a:t> </a:t>
            </a:r>
            <a:r>
              <a:rPr lang="en-US" dirty="0"/>
              <a:t>at</a:t>
            </a:r>
            <a:r>
              <a:rPr lang="en-US" b="1" dirty="0"/>
              <a:t> </a:t>
            </a:r>
            <a:r>
              <a:rPr lang="en-US" b="1" dirty="0">
                <a:hlinkClick r:id="rId7"/>
              </a:rPr>
              <a:t>psp.wa.gov</a:t>
            </a:r>
            <a:r>
              <a:rPr lang="en-US" b="1" dirty="0"/>
              <a:t>. </a:t>
            </a:r>
            <a:endParaRPr lang="en-US" b="1" dirty="0">
              <a:ea typeface="Calibri"/>
              <a:cs typeface="Calibri"/>
            </a:endParaRPr>
          </a:p>
          <a:p>
            <a:pPr>
              <a:lnSpc>
                <a:spcPct val="90000"/>
              </a:lnSpc>
              <a:spcBef>
                <a:spcPts val="1000"/>
              </a:spcBef>
            </a:pPr>
            <a:r>
              <a:rPr lang="en-US" dirty="0"/>
              <a:t>These resources, and so many more, are designed to help support your Nation’s climate adaptation and resilience initiatives and ensure you have access to the latest opportunities and information in this space. Please reach out to Patrick and Kylie.</a:t>
            </a:r>
          </a:p>
        </p:txBody>
      </p:sp>
      <p:sp>
        <p:nvSpPr>
          <p:cNvPr id="4" name="Slide Number Placeholder 3"/>
          <p:cNvSpPr>
            <a:spLocks noGrp="1"/>
          </p:cNvSpPr>
          <p:nvPr>
            <p:ph type="sldNum" sz="quarter" idx="5"/>
          </p:nvPr>
        </p:nvSpPr>
        <p:spPr/>
        <p:txBody>
          <a:bodyPr/>
          <a:lstStyle/>
          <a:p>
            <a:fld id="{AC4A79D0-68AA-4321-9F72-D00EC54AB7C9}" type="slidenum">
              <a:t>4</a:t>
            </a:fld>
            <a:endParaRPr lang="en-US"/>
          </a:p>
        </p:txBody>
      </p:sp>
    </p:spTree>
    <p:extLst>
      <p:ext uri="{BB962C8B-B14F-4D97-AF65-F5344CB8AC3E}">
        <p14:creationId xmlns:p14="http://schemas.microsoft.com/office/powerpoint/2010/main" val="189504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E64FAF-5E0B-9D2B-7017-0DC4F257F1DE}"/>
              </a:ext>
            </a:extLst>
          </p:cNvPr>
          <p:cNvSpPr>
            <a:spLocks noGrp="1"/>
          </p:cNvSpPr>
          <p:nvPr>
            <p:ph type="dt" sz="half" idx="10"/>
          </p:nvPr>
        </p:nvSpPr>
        <p:spPr/>
        <p:txBody>
          <a:bodyPr/>
          <a:lstStyle/>
          <a:p>
            <a:fld id="{BCEAD28E-0234-8D41-95A9-9C52AB022CB3}" type="datetimeFigureOut">
              <a:rPr lang="en-US" smtClean="0"/>
              <a:t>1/24/25</a:t>
            </a:fld>
            <a:endParaRPr lang="en-US"/>
          </a:p>
        </p:txBody>
      </p:sp>
      <p:sp>
        <p:nvSpPr>
          <p:cNvPr id="5" name="Footer Placeholder 4">
            <a:extLst>
              <a:ext uri="{FF2B5EF4-FFF2-40B4-BE49-F238E27FC236}">
                <a16:creationId xmlns:a16="http://schemas.microsoft.com/office/drawing/2014/main" id="{0FDBA8C9-8DC0-B6F8-41BF-23AF70C32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9DB96-073B-38E9-7326-C9448CF0880A}"/>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4431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5E60-9954-EF01-5DB0-0A811D96C1EA}"/>
              </a:ext>
            </a:extLst>
          </p:cNvPr>
          <p:cNvSpPr>
            <a:spLocks noGrp="1"/>
          </p:cNvSpPr>
          <p:nvPr>
            <p:ph type="ctrTitle"/>
          </p:nvPr>
        </p:nvSpPr>
        <p:spPr>
          <a:xfrm>
            <a:off x="2775284" y="1122363"/>
            <a:ext cx="7892715" cy="850816"/>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D470DFF7-1D90-7D8B-32F6-6EA5134700E0}"/>
              </a:ext>
            </a:extLst>
          </p:cNvPr>
          <p:cNvSpPr>
            <a:spLocks noGrp="1"/>
          </p:cNvSpPr>
          <p:nvPr>
            <p:ph type="subTitle" idx="1"/>
          </p:nvPr>
        </p:nvSpPr>
        <p:spPr>
          <a:xfrm>
            <a:off x="2775284" y="214220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E64FAF-5E0B-9D2B-7017-0DC4F257F1DE}"/>
              </a:ext>
            </a:extLst>
          </p:cNvPr>
          <p:cNvSpPr>
            <a:spLocks noGrp="1"/>
          </p:cNvSpPr>
          <p:nvPr>
            <p:ph type="dt" sz="half" idx="10"/>
          </p:nvPr>
        </p:nvSpPr>
        <p:spPr/>
        <p:txBody>
          <a:bodyPr/>
          <a:lstStyle/>
          <a:p>
            <a:fld id="{BCEAD28E-0234-8D41-95A9-9C52AB022CB3}" type="datetimeFigureOut">
              <a:rPr lang="en-US" smtClean="0"/>
              <a:t>1/24/25</a:t>
            </a:fld>
            <a:endParaRPr lang="en-US"/>
          </a:p>
        </p:txBody>
      </p:sp>
      <p:sp>
        <p:nvSpPr>
          <p:cNvPr id="5" name="Footer Placeholder 4">
            <a:extLst>
              <a:ext uri="{FF2B5EF4-FFF2-40B4-BE49-F238E27FC236}">
                <a16:creationId xmlns:a16="http://schemas.microsoft.com/office/drawing/2014/main" id="{0FDBA8C9-8DC0-B6F8-41BF-23AF70C32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9DB96-073B-38E9-7326-C9448CF0880A}"/>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27993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EB46-552D-EA40-A1B4-1AEC5602F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339C9-3153-B9EC-178A-57F87BA831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B9453-1405-E06A-D3CB-CC9259F1792C}"/>
              </a:ext>
            </a:extLst>
          </p:cNvPr>
          <p:cNvSpPr>
            <a:spLocks noGrp="1"/>
          </p:cNvSpPr>
          <p:nvPr>
            <p:ph type="dt" sz="half" idx="10"/>
          </p:nvPr>
        </p:nvSpPr>
        <p:spPr/>
        <p:txBody>
          <a:bodyPr/>
          <a:lstStyle/>
          <a:p>
            <a:fld id="{BCEAD28E-0234-8D41-95A9-9C52AB022CB3}" type="datetimeFigureOut">
              <a:rPr lang="en-US" smtClean="0"/>
              <a:t>1/24/25</a:t>
            </a:fld>
            <a:endParaRPr lang="en-US"/>
          </a:p>
        </p:txBody>
      </p:sp>
      <p:sp>
        <p:nvSpPr>
          <p:cNvPr id="5" name="Footer Placeholder 4">
            <a:extLst>
              <a:ext uri="{FF2B5EF4-FFF2-40B4-BE49-F238E27FC236}">
                <a16:creationId xmlns:a16="http://schemas.microsoft.com/office/drawing/2014/main" id="{3CB64D21-3C8B-0D98-FC76-5424E9779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5547B-242C-936E-9979-9C6BB81EFFC8}"/>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03240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48E1-1700-E864-BD86-9AC0C4979B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6E4608-D411-EA07-3FBF-5031F4388198}"/>
              </a:ext>
            </a:extLst>
          </p:cNvPr>
          <p:cNvSpPr>
            <a:spLocks noGrp="1"/>
          </p:cNvSpPr>
          <p:nvPr>
            <p:ph type="dt" sz="half" idx="10"/>
          </p:nvPr>
        </p:nvSpPr>
        <p:spPr/>
        <p:txBody>
          <a:bodyPr/>
          <a:lstStyle/>
          <a:p>
            <a:fld id="{BCEAD28E-0234-8D41-95A9-9C52AB022CB3}" type="datetimeFigureOut">
              <a:rPr lang="en-US" smtClean="0"/>
              <a:t>1/24/25</a:t>
            </a:fld>
            <a:endParaRPr lang="en-US"/>
          </a:p>
        </p:txBody>
      </p:sp>
      <p:sp>
        <p:nvSpPr>
          <p:cNvPr id="4" name="Footer Placeholder 3">
            <a:extLst>
              <a:ext uri="{FF2B5EF4-FFF2-40B4-BE49-F238E27FC236}">
                <a16:creationId xmlns:a16="http://schemas.microsoft.com/office/drawing/2014/main" id="{F8D823DB-91A1-6560-79FD-88D0BF9922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8DA878-A061-1767-4938-C515382C6B14}"/>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68301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CDFB5D-6E40-A0D0-96ED-3C29C1A66DEF}"/>
              </a:ext>
            </a:extLst>
          </p:cNvPr>
          <p:cNvSpPr>
            <a:spLocks noGrp="1"/>
          </p:cNvSpPr>
          <p:nvPr>
            <p:ph type="dt" sz="half" idx="10"/>
          </p:nvPr>
        </p:nvSpPr>
        <p:spPr/>
        <p:txBody>
          <a:bodyPr/>
          <a:lstStyle/>
          <a:p>
            <a:fld id="{BCEAD28E-0234-8D41-95A9-9C52AB022CB3}" type="datetimeFigureOut">
              <a:rPr lang="en-US" smtClean="0"/>
              <a:t>1/24/25</a:t>
            </a:fld>
            <a:endParaRPr lang="en-US"/>
          </a:p>
        </p:txBody>
      </p:sp>
      <p:sp>
        <p:nvSpPr>
          <p:cNvPr id="3" name="Footer Placeholder 2">
            <a:extLst>
              <a:ext uri="{FF2B5EF4-FFF2-40B4-BE49-F238E27FC236}">
                <a16:creationId xmlns:a16="http://schemas.microsoft.com/office/drawing/2014/main" id="{5299A093-55C0-FA07-330B-D3FEEB2AE9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63486D-6740-5D97-C5A9-F7F0A354BB8D}"/>
              </a:ext>
            </a:extLst>
          </p:cNvPr>
          <p:cNvSpPr>
            <a:spLocks noGrp="1"/>
          </p:cNvSpPr>
          <p:nvPr>
            <p:ph type="sldNum" sz="quarter" idx="12"/>
          </p:nvPr>
        </p:nvSpPr>
        <p:spPr/>
        <p:txBody>
          <a:bodyPr/>
          <a:lstStyle/>
          <a:p>
            <a:fld id="{BA524EA7-4E8A-A849-88C8-0EC855C5915B}" type="slidenum">
              <a:rPr lang="en-US" smtClean="0"/>
              <a:t>‹#›</a:t>
            </a:fld>
            <a:endParaRPr lang="en-US"/>
          </a:p>
        </p:txBody>
      </p:sp>
    </p:spTree>
    <p:extLst>
      <p:ext uri="{BB962C8B-B14F-4D97-AF65-F5344CB8AC3E}">
        <p14:creationId xmlns:p14="http://schemas.microsoft.com/office/powerpoint/2010/main" val="136999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10F3B-4623-8B25-81F0-8F32A3BF7075}"/>
              </a:ext>
            </a:extLst>
          </p:cNvPr>
          <p:cNvSpPr>
            <a:spLocks noGrp="1"/>
          </p:cNvSpPr>
          <p:nvPr>
            <p:ph type="title"/>
          </p:nvPr>
        </p:nvSpPr>
        <p:spPr>
          <a:xfrm>
            <a:off x="2641600" y="365125"/>
            <a:ext cx="8712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A267DD-E055-169C-1834-7D0C73DCB13C}"/>
              </a:ext>
            </a:extLst>
          </p:cNvPr>
          <p:cNvSpPr>
            <a:spLocks noGrp="1"/>
          </p:cNvSpPr>
          <p:nvPr>
            <p:ph type="body" idx="1"/>
          </p:nvPr>
        </p:nvSpPr>
        <p:spPr>
          <a:xfrm>
            <a:off x="2641600" y="1825625"/>
            <a:ext cx="8712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FF83E-44E7-8425-A984-C51D1AC34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AD28E-0234-8D41-95A9-9C52AB022CB3}" type="datetimeFigureOut">
              <a:rPr lang="en-US" smtClean="0"/>
              <a:t>1/24/25</a:t>
            </a:fld>
            <a:endParaRPr lang="en-US"/>
          </a:p>
        </p:txBody>
      </p:sp>
      <p:sp>
        <p:nvSpPr>
          <p:cNvPr id="5" name="Footer Placeholder 4">
            <a:extLst>
              <a:ext uri="{FF2B5EF4-FFF2-40B4-BE49-F238E27FC236}">
                <a16:creationId xmlns:a16="http://schemas.microsoft.com/office/drawing/2014/main" id="{07051C10-6A54-60AB-12C0-78EA8452F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156A7-CCDC-9E0B-B038-F7FED4DD1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4EA7-4E8A-A849-88C8-0EC855C5915B}" type="slidenum">
              <a:rPr lang="en-US" smtClean="0"/>
              <a:t>‹#›</a:t>
            </a:fld>
            <a:endParaRPr lang="en-US"/>
          </a:p>
        </p:txBody>
      </p:sp>
      <p:pic>
        <p:nvPicPr>
          <p:cNvPr id="16" name="Picture 15" descr="A logo with a map and arrows&#10;&#10;Description automatically generated">
            <a:extLst>
              <a:ext uri="{FF2B5EF4-FFF2-40B4-BE49-F238E27FC236}">
                <a16:creationId xmlns:a16="http://schemas.microsoft.com/office/drawing/2014/main" id="{9DE2E762-DE96-05B0-FECE-87A8F75C440B}"/>
              </a:ext>
            </a:extLst>
          </p:cNvPr>
          <p:cNvPicPr>
            <a:picLocks noChangeAspect="1"/>
          </p:cNvPicPr>
          <p:nvPr userDrawn="1"/>
        </p:nvPicPr>
        <p:blipFill>
          <a:blip r:embed="rId7"/>
          <a:stretch>
            <a:fillRect/>
          </a:stretch>
        </p:blipFill>
        <p:spPr>
          <a:xfrm>
            <a:off x="232723" y="480257"/>
            <a:ext cx="1413164" cy="1425953"/>
          </a:xfrm>
          <a:prstGeom prst="rect">
            <a:avLst/>
          </a:prstGeom>
        </p:spPr>
      </p:pic>
      <p:pic>
        <p:nvPicPr>
          <p:cNvPr id="10" name="Picture 9" descr="A screen shot of a black screen&#10;&#10;AI-generated content may be incorrect.">
            <a:extLst>
              <a:ext uri="{FF2B5EF4-FFF2-40B4-BE49-F238E27FC236}">
                <a16:creationId xmlns:a16="http://schemas.microsoft.com/office/drawing/2014/main" id="{69731152-24A5-04AB-1BA2-1BBC7405A27A}"/>
              </a:ext>
            </a:extLst>
          </p:cNvPr>
          <p:cNvPicPr>
            <a:picLocks noChangeAspect="1"/>
          </p:cNvPicPr>
          <p:nvPr userDrawn="1"/>
        </p:nvPicPr>
        <p:blipFill>
          <a:blip r:embed="rId8"/>
          <a:stretch>
            <a:fillRect/>
          </a:stretch>
        </p:blipFill>
        <p:spPr>
          <a:xfrm>
            <a:off x="2467" y="0"/>
            <a:ext cx="12187066" cy="6858000"/>
          </a:xfrm>
          <a:prstGeom prst="rect">
            <a:avLst/>
          </a:prstGeom>
        </p:spPr>
      </p:pic>
    </p:spTree>
    <p:extLst>
      <p:ext uri="{BB962C8B-B14F-4D97-AF65-F5344CB8AC3E}">
        <p14:creationId xmlns:p14="http://schemas.microsoft.com/office/powerpoint/2010/main" val="259133113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4" r:id="rId4"/>
    <p:sldLayoutId id="2147483655" r:id="rId5"/>
  </p:sldLayoutIdLst>
  <p:txStyles>
    <p:titleStyle>
      <a:lvl1pPr algn="l" defTabSz="914400" rtl="0" eaLnBrk="1" latinLnBrk="0" hangingPunct="1">
        <a:lnSpc>
          <a:spcPct val="90000"/>
        </a:lnSpc>
        <a:spcBef>
          <a:spcPct val="0"/>
        </a:spcBef>
        <a:buNone/>
        <a:defRPr sz="4400" b="1" i="0" kern="1200">
          <a:solidFill>
            <a:srgbClr val="562438"/>
          </a:solidFill>
          <a:latin typeface="Leelawadee" panose="020B0502040204020203" pitchFamily="34" charset="-34"/>
          <a:ea typeface="+mj-ea"/>
          <a:cs typeface="Leelawadee"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tthew.Laramie@bia.gov"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mailto:elisha.flores@bia.gov" TargetMode="External"/><Relationship Id="rId4" Type="http://schemas.openxmlformats.org/officeDocument/2006/relationships/hyperlink" Target="mailto:Jennifer.Robinette@bi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mailto:nycalc@nmwildlife.org" TargetMode="External"/><Relationship Id="rId4" Type="http://schemas.openxmlformats.org/officeDocument/2006/relationships/hyperlink" Target="mailto:Jennifer_Hill@fw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3480-8E74-9479-42EF-7A9C3E09C81D}"/>
              </a:ext>
            </a:extLst>
          </p:cNvPr>
          <p:cNvSpPr>
            <a:spLocks noGrp="1"/>
          </p:cNvSpPr>
          <p:nvPr>
            <p:ph type="ctrTitle"/>
          </p:nvPr>
        </p:nvSpPr>
        <p:spPr>
          <a:xfrm>
            <a:off x="2742100" y="618709"/>
            <a:ext cx="7892715" cy="850816"/>
          </a:xfrm>
        </p:spPr>
        <p:txBody>
          <a:bodyPr>
            <a:normAutofit/>
          </a:bodyPr>
          <a:lstStyle/>
          <a:p>
            <a:r>
              <a:rPr lang="en-US" sz="4000"/>
              <a:t>Climate Program Update</a:t>
            </a:r>
          </a:p>
        </p:txBody>
      </p:sp>
      <p:pic>
        <p:nvPicPr>
          <p:cNvPr id="12" name="Picture 11" descr="A person with short brown hair smiling&#10;&#10;AI-generated content may be incorrect.">
            <a:extLst>
              <a:ext uri="{FF2B5EF4-FFF2-40B4-BE49-F238E27FC236}">
                <a16:creationId xmlns:a16="http://schemas.microsoft.com/office/drawing/2014/main" id="{06E08B59-C431-C9FC-5B2C-3AF0916E4BF7}"/>
              </a:ext>
            </a:extLst>
          </p:cNvPr>
          <p:cNvPicPr>
            <a:picLocks noChangeAspect="1"/>
          </p:cNvPicPr>
          <p:nvPr/>
        </p:nvPicPr>
        <p:blipFill>
          <a:blip r:embed="rId2"/>
          <a:stretch>
            <a:fillRect/>
          </a:stretch>
        </p:blipFill>
        <p:spPr>
          <a:xfrm>
            <a:off x="3202004" y="1750801"/>
            <a:ext cx="2594113" cy="2594113"/>
          </a:xfrm>
          <a:prstGeom prst="ellipse">
            <a:avLst/>
          </a:prstGeom>
        </p:spPr>
      </p:pic>
      <p:pic>
        <p:nvPicPr>
          <p:cNvPr id="14" name="Picture 13" descr="A person taking a selfie&#10;&#10;AI-generated content may be incorrect.">
            <a:extLst>
              <a:ext uri="{FF2B5EF4-FFF2-40B4-BE49-F238E27FC236}">
                <a16:creationId xmlns:a16="http://schemas.microsoft.com/office/drawing/2014/main" id="{8AD32EC5-7927-BCDD-DB43-908931CAD2E3}"/>
              </a:ext>
            </a:extLst>
          </p:cNvPr>
          <p:cNvPicPr>
            <a:picLocks noChangeAspect="1"/>
          </p:cNvPicPr>
          <p:nvPr/>
        </p:nvPicPr>
        <p:blipFill>
          <a:blip r:embed="rId3"/>
          <a:srcRect l="-396" t="9294" r="396" b="15715"/>
          <a:stretch/>
        </p:blipFill>
        <p:spPr>
          <a:xfrm>
            <a:off x="7700949" y="1750801"/>
            <a:ext cx="2594448" cy="2594113"/>
          </a:xfrm>
          <a:prstGeom prst="ellipse">
            <a:avLst/>
          </a:prstGeom>
        </p:spPr>
      </p:pic>
      <p:sp>
        <p:nvSpPr>
          <p:cNvPr id="16" name="Subtitle 15">
            <a:extLst>
              <a:ext uri="{FF2B5EF4-FFF2-40B4-BE49-F238E27FC236}">
                <a16:creationId xmlns:a16="http://schemas.microsoft.com/office/drawing/2014/main" id="{8A8C21B1-4A0A-AF8A-2DFC-B769ABC31734}"/>
              </a:ext>
            </a:extLst>
          </p:cNvPr>
          <p:cNvSpPr>
            <a:spLocks noGrp="1"/>
          </p:cNvSpPr>
          <p:nvPr>
            <p:ph type="subTitle" idx="1"/>
          </p:nvPr>
        </p:nvSpPr>
        <p:spPr>
          <a:xfrm>
            <a:off x="2189345" y="4605721"/>
            <a:ext cx="4619429" cy="1064819"/>
          </a:xfrm>
        </p:spPr>
        <p:txBody>
          <a:bodyPr/>
          <a:lstStyle/>
          <a:p>
            <a:r>
              <a:rPr lang="en-US"/>
              <a:t>Kylie Avery</a:t>
            </a:r>
          </a:p>
          <a:p>
            <a:r>
              <a:rPr lang="en-US" err="1"/>
              <a:t>kavery@atnitribes.org</a:t>
            </a:r>
            <a:endParaRPr lang="en-US"/>
          </a:p>
        </p:txBody>
      </p:sp>
      <p:sp>
        <p:nvSpPr>
          <p:cNvPr id="17" name="Subtitle 15">
            <a:extLst>
              <a:ext uri="{FF2B5EF4-FFF2-40B4-BE49-F238E27FC236}">
                <a16:creationId xmlns:a16="http://schemas.microsoft.com/office/drawing/2014/main" id="{3DB909C3-C598-C072-FED8-D313D7A51DBD}"/>
              </a:ext>
            </a:extLst>
          </p:cNvPr>
          <p:cNvSpPr txBox="1">
            <a:spLocks/>
          </p:cNvSpPr>
          <p:nvPr/>
        </p:nvSpPr>
        <p:spPr>
          <a:xfrm>
            <a:off x="6688458" y="4626190"/>
            <a:ext cx="4619429" cy="10648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Leelawadee" panose="020B0502040204020203" pitchFamily="34" charset="-34"/>
                <a:ea typeface="+mn-ea"/>
                <a:cs typeface="Leelawadee" panose="020B0502040204020203" pitchFamily="34" charset="-34"/>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eelawadee" panose="020B0502040204020203" pitchFamily="34" charset="-34"/>
                <a:ea typeface="+mn-ea"/>
                <a:cs typeface="Leelawadee" panose="020B0502040204020203" pitchFamily="34" charset="-34"/>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eelawadee" panose="020B0502040204020203" pitchFamily="34" charset="-34"/>
                <a:ea typeface="+mn-ea"/>
                <a:cs typeface="Leelawadee" panose="020B0502040204020203" pitchFamily="34" charset="-34"/>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eelawadee" panose="020B0502040204020203" pitchFamily="34" charset="-34"/>
                <a:ea typeface="+mn-ea"/>
                <a:cs typeface="Leelawadee" panose="020B0502040204020203" pitchFamily="34"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Patrick Freeland</a:t>
            </a:r>
          </a:p>
          <a:p>
            <a:r>
              <a:rPr lang="en-US" err="1"/>
              <a:t>patrickfreeland@atnitribes.org</a:t>
            </a:r>
            <a:endParaRPr lang="en-US"/>
          </a:p>
        </p:txBody>
      </p:sp>
    </p:spTree>
    <p:extLst>
      <p:ext uri="{BB962C8B-B14F-4D97-AF65-F5344CB8AC3E}">
        <p14:creationId xmlns:p14="http://schemas.microsoft.com/office/powerpoint/2010/main" val="1718570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E9B23-4532-F030-81CB-7201471F2202}"/>
              </a:ext>
            </a:extLst>
          </p:cNvPr>
          <p:cNvSpPr>
            <a:spLocks noGrp="1"/>
          </p:cNvSpPr>
          <p:nvPr>
            <p:ph type="title"/>
          </p:nvPr>
        </p:nvSpPr>
        <p:spPr/>
        <p:txBody>
          <a:bodyPr>
            <a:normAutofit/>
          </a:bodyPr>
          <a:lstStyle/>
          <a:p>
            <a:r>
              <a:rPr lang="en-US" dirty="0"/>
              <a:t>COOPERATIVE AGREEMENT &amp; DOI RESOURCES</a:t>
            </a:r>
          </a:p>
        </p:txBody>
      </p:sp>
      <p:sp>
        <p:nvSpPr>
          <p:cNvPr id="5" name="Content Placeholder 4">
            <a:extLst>
              <a:ext uri="{FF2B5EF4-FFF2-40B4-BE49-F238E27FC236}">
                <a16:creationId xmlns:a16="http://schemas.microsoft.com/office/drawing/2014/main" id="{880E6AAD-5BD6-DB63-2C04-CD41F556DA8F}"/>
              </a:ext>
            </a:extLst>
          </p:cNvPr>
          <p:cNvSpPr>
            <a:spLocks noGrp="1"/>
          </p:cNvSpPr>
          <p:nvPr>
            <p:ph idx="1"/>
          </p:nvPr>
        </p:nvSpPr>
        <p:spPr>
          <a:xfrm>
            <a:off x="2641600" y="1872923"/>
            <a:ext cx="8712200" cy="4351338"/>
          </a:xfrm>
        </p:spPr>
        <p:txBody>
          <a:bodyPr>
            <a:normAutofit/>
          </a:bodyPr>
          <a:lstStyle/>
          <a:p>
            <a:pPr marL="0" indent="0">
              <a:spcBef>
                <a:spcPts val="1200"/>
              </a:spcBef>
              <a:spcAft>
                <a:spcPts val="1200"/>
              </a:spcAft>
              <a:buNone/>
            </a:pPr>
            <a:r>
              <a:rPr lang="en-US" sz="1800" b="1" i="0" u="none" strike="noStrike" dirty="0">
                <a:solidFill>
                  <a:srgbClr val="000000"/>
                </a:solidFill>
                <a:effectLst/>
                <a:latin typeface="Arial" panose="020B0604020202020204" pitchFamily="34" charset="0"/>
              </a:rPr>
              <a:t>ATNI/BIA/USGS Cooperative Agreement will Continue</a:t>
            </a:r>
          </a:p>
          <a:p>
            <a:pPr marL="0" indent="0">
              <a:spcBef>
                <a:spcPts val="1200"/>
              </a:spcBef>
              <a:spcAft>
                <a:spcPts val="1200"/>
              </a:spcAft>
              <a:buNone/>
            </a:pPr>
            <a:endParaRPr lang="en-US" sz="800" b="1" i="0" u="none" strike="noStrike" dirty="0">
              <a:solidFill>
                <a:srgbClr val="000000"/>
              </a:solidFill>
              <a:effectLst/>
              <a:latin typeface="Arial" panose="020B0604020202020204" pitchFamily="34" charset="0"/>
            </a:endParaRPr>
          </a:p>
          <a:p>
            <a:pPr marL="0" indent="0">
              <a:spcBef>
                <a:spcPts val="1200"/>
              </a:spcBef>
              <a:spcAft>
                <a:spcPts val="1200"/>
              </a:spcAft>
              <a:buNone/>
            </a:pPr>
            <a:r>
              <a:rPr lang="en-US" sz="1800" b="1" dirty="0">
                <a:latin typeface="Arial" panose="020B0604020202020204" pitchFamily="34" charset="0"/>
              </a:rPr>
              <a:t>NEW DOI INDIGENOUS KNOWLEDGE HANDBOOK</a:t>
            </a:r>
          </a:p>
          <a:p>
            <a:pPr marL="0" indent="0">
              <a:spcBef>
                <a:spcPts val="1200"/>
              </a:spcBef>
              <a:spcAft>
                <a:spcPts val="1200"/>
              </a:spcAft>
              <a:buNone/>
            </a:pPr>
            <a:endParaRPr lang="en-US" sz="800" b="1" i="0" u="none" strike="noStrike" dirty="0">
              <a:solidFill>
                <a:srgbClr val="000000"/>
              </a:solidFill>
              <a:effectLst/>
              <a:latin typeface="Arial" panose="020B0604020202020204" pitchFamily="34" charset="0"/>
            </a:endParaRPr>
          </a:p>
          <a:p>
            <a:pPr marL="0" indent="0">
              <a:spcBef>
                <a:spcPts val="1200"/>
              </a:spcBef>
              <a:spcAft>
                <a:spcPts val="1200"/>
              </a:spcAft>
              <a:buNone/>
            </a:pPr>
            <a:r>
              <a:rPr lang="en-US" sz="1800" b="1" i="0" u="none" strike="noStrike" dirty="0">
                <a:solidFill>
                  <a:srgbClr val="000000"/>
                </a:solidFill>
                <a:effectLst/>
                <a:latin typeface="Arial" panose="020B0604020202020204" pitchFamily="34" charset="0"/>
              </a:rPr>
              <a:t>BIA Branch of Tribal Community Resilience:</a:t>
            </a:r>
            <a:endParaRPr lang="en-US" dirty="0">
              <a:effectLst/>
            </a:endParaRPr>
          </a:p>
          <a:p>
            <a:pPr fontAlgn="base">
              <a:lnSpc>
                <a:spcPct val="150000"/>
              </a:lnSpc>
              <a:spcBef>
                <a:spcPts val="1200"/>
              </a:spcBef>
            </a:pPr>
            <a:r>
              <a:rPr lang="en-US" sz="1600" b="1" i="0" u="none" strike="noStrike" dirty="0">
                <a:solidFill>
                  <a:srgbClr val="000000"/>
                </a:solidFill>
                <a:effectLst/>
                <a:latin typeface="Arial" panose="020B0604020202020204" pitchFamily="34" charset="0"/>
              </a:rPr>
              <a:t>Northwest and Rocky Mountains Region</a:t>
            </a:r>
            <a:r>
              <a:rPr lang="en-US" sz="1600" b="0" i="0" u="none" strike="noStrike" dirty="0">
                <a:solidFill>
                  <a:srgbClr val="000000"/>
                </a:solidFill>
                <a:effectLst/>
                <a:latin typeface="Arial" panose="020B0604020202020204" pitchFamily="34" charset="0"/>
              </a:rPr>
              <a:t>: Matthew Laramie </a:t>
            </a:r>
            <a:r>
              <a:rPr lang="en-US" sz="1600" b="0" i="0" u="sng" strike="noStrike" dirty="0">
                <a:solidFill>
                  <a:srgbClr val="1155CC"/>
                </a:solidFill>
                <a:effectLst/>
                <a:latin typeface="Arial" panose="020B0604020202020204" pitchFamily="34" charset="0"/>
                <a:hlinkClick r:id="rId3"/>
              </a:rPr>
              <a:t>Matthew.Laramie@bia.gov</a:t>
            </a:r>
            <a:endParaRPr lang="en-US" sz="1600" b="0" i="0" u="none" strike="noStrike" dirty="0">
              <a:solidFill>
                <a:srgbClr val="000000"/>
              </a:solidFill>
              <a:effectLst/>
              <a:latin typeface="Arial" panose="020B0604020202020204" pitchFamily="34" charset="0"/>
            </a:endParaRPr>
          </a:p>
          <a:p>
            <a:pPr fontAlgn="base">
              <a:lnSpc>
                <a:spcPct val="150000"/>
              </a:lnSpc>
              <a:spcBef>
                <a:spcPts val="0"/>
              </a:spcBef>
            </a:pPr>
            <a:r>
              <a:rPr lang="en-US" sz="1600" b="1" i="0" u="none" strike="noStrike" dirty="0">
                <a:solidFill>
                  <a:srgbClr val="000000"/>
                </a:solidFill>
                <a:effectLst/>
                <a:latin typeface="Arial" panose="020B0604020202020204" pitchFamily="34" charset="0"/>
              </a:rPr>
              <a:t>Alaska Region</a:t>
            </a:r>
            <a:r>
              <a:rPr lang="en-US" sz="1600" b="0" i="0" u="none" strike="noStrike" dirty="0">
                <a:solidFill>
                  <a:srgbClr val="000000"/>
                </a:solidFill>
                <a:effectLst/>
                <a:latin typeface="Arial" panose="020B0604020202020204" pitchFamily="34" charset="0"/>
              </a:rPr>
              <a:t>: Jennifer </a:t>
            </a:r>
            <a:r>
              <a:rPr lang="en-US" sz="1600" b="0" i="0" u="none" strike="noStrike" dirty="0" err="1">
                <a:solidFill>
                  <a:srgbClr val="000000"/>
                </a:solidFill>
                <a:effectLst/>
                <a:latin typeface="Arial" panose="020B0604020202020204" pitchFamily="34" charset="0"/>
              </a:rPr>
              <a:t>Robinnette</a:t>
            </a:r>
            <a:r>
              <a:rPr lang="en-US" sz="1600" b="0" i="0" u="none" strike="noStrike" dirty="0">
                <a:solidFill>
                  <a:srgbClr val="000000"/>
                </a:solidFill>
                <a:effectLst/>
                <a:latin typeface="Arial" panose="020B0604020202020204" pitchFamily="34" charset="0"/>
              </a:rPr>
              <a:t> </a:t>
            </a:r>
            <a:r>
              <a:rPr lang="en-US" sz="1600" b="0" i="0" u="sng" strike="noStrike" dirty="0">
                <a:solidFill>
                  <a:srgbClr val="1155CC"/>
                </a:solidFill>
                <a:effectLst/>
                <a:latin typeface="Arial" panose="020B0604020202020204" pitchFamily="34" charset="0"/>
                <a:hlinkClick r:id="rId4"/>
              </a:rPr>
              <a:t>Jennifer.Robinette@bia.gov</a:t>
            </a:r>
            <a:endParaRPr lang="en-US" sz="1600" dirty="0">
              <a:solidFill>
                <a:srgbClr val="000000"/>
              </a:solidFill>
              <a:latin typeface="Arial" panose="020B0604020202020204" pitchFamily="34" charset="0"/>
            </a:endParaRPr>
          </a:p>
          <a:p>
            <a:pPr fontAlgn="base">
              <a:lnSpc>
                <a:spcPct val="150000"/>
              </a:lnSpc>
              <a:spcBef>
                <a:spcPts val="0"/>
              </a:spcBef>
            </a:pPr>
            <a:r>
              <a:rPr lang="en-US" sz="1600" b="1" i="0" u="none" strike="noStrike" dirty="0">
                <a:solidFill>
                  <a:srgbClr val="000000"/>
                </a:solidFill>
                <a:effectLst/>
                <a:latin typeface="Arial" panose="020B0604020202020204" pitchFamily="34" charset="0"/>
              </a:rPr>
              <a:t>Pacific Region</a:t>
            </a:r>
            <a:r>
              <a:rPr lang="en-US" sz="1600" b="0" i="0" u="none" strike="noStrike" dirty="0">
                <a:solidFill>
                  <a:srgbClr val="000000"/>
                </a:solidFill>
                <a:effectLst/>
                <a:latin typeface="Arial" panose="020B0604020202020204" pitchFamily="34" charset="0"/>
              </a:rPr>
              <a:t>: Elisha Flores </a:t>
            </a:r>
            <a:r>
              <a:rPr lang="en-US" sz="1600" b="0" i="0" u="sng" strike="noStrike" dirty="0">
                <a:solidFill>
                  <a:srgbClr val="1155CC"/>
                </a:solidFill>
                <a:effectLst/>
                <a:latin typeface="Arial" panose="020B0604020202020204" pitchFamily="34" charset="0"/>
                <a:hlinkClick r:id="rId5"/>
              </a:rPr>
              <a:t>Elisha.Flores@bia.gov</a:t>
            </a:r>
            <a:endParaRPr lang="en-US" sz="1600" dirty="0"/>
          </a:p>
        </p:txBody>
      </p:sp>
      <p:pic>
        <p:nvPicPr>
          <p:cNvPr id="6" name="Picture 5" descr="A qr code on a white background&#10;&#10;AI-generated content may be incorrect.">
            <a:extLst>
              <a:ext uri="{FF2B5EF4-FFF2-40B4-BE49-F238E27FC236}">
                <a16:creationId xmlns:a16="http://schemas.microsoft.com/office/drawing/2014/main" id="{EEEF50B2-4C5B-EE76-6EB9-2B37C729DE4F}"/>
              </a:ext>
            </a:extLst>
          </p:cNvPr>
          <p:cNvPicPr>
            <a:picLocks noChangeAspect="1"/>
          </p:cNvPicPr>
          <p:nvPr/>
        </p:nvPicPr>
        <p:blipFill>
          <a:blip r:embed="rId6"/>
          <a:stretch>
            <a:fillRect/>
          </a:stretch>
        </p:blipFill>
        <p:spPr>
          <a:xfrm>
            <a:off x="9296400" y="1872923"/>
            <a:ext cx="2057400" cy="2057400"/>
          </a:xfrm>
          <a:prstGeom prst="rect">
            <a:avLst/>
          </a:prstGeom>
        </p:spPr>
      </p:pic>
      <p:sp>
        <p:nvSpPr>
          <p:cNvPr id="8" name="Right Arrow 7">
            <a:extLst>
              <a:ext uri="{FF2B5EF4-FFF2-40B4-BE49-F238E27FC236}">
                <a16:creationId xmlns:a16="http://schemas.microsoft.com/office/drawing/2014/main" id="{9EF096FB-6509-0CDB-8927-D417957C0A39}"/>
              </a:ext>
            </a:extLst>
          </p:cNvPr>
          <p:cNvSpPr/>
          <p:nvPr/>
        </p:nvSpPr>
        <p:spPr>
          <a:xfrm>
            <a:off x="8403020" y="2854325"/>
            <a:ext cx="567559" cy="25148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13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336A3-C9B5-952F-9EA2-3BE191C9BC7E}"/>
              </a:ext>
            </a:extLst>
          </p:cNvPr>
          <p:cNvSpPr>
            <a:spLocks noGrp="1"/>
          </p:cNvSpPr>
          <p:nvPr>
            <p:ph type="title"/>
          </p:nvPr>
        </p:nvSpPr>
        <p:spPr>
          <a:xfrm>
            <a:off x="2185230" y="-2507"/>
            <a:ext cx="9150130" cy="1117891"/>
          </a:xfrm>
        </p:spPr>
        <p:txBody>
          <a:bodyPr>
            <a:normAutofit/>
          </a:bodyPr>
          <a:lstStyle/>
          <a:p>
            <a:r>
              <a:rPr lang="en-US" sz="3200" dirty="0">
                <a:latin typeface="Leelawadee"/>
                <a:cs typeface="Leelawadee"/>
              </a:rPr>
              <a:t>NATIVE YOUTH LEADERSHIP OPPORTUNITY</a:t>
            </a:r>
          </a:p>
        </p:txBody>
      </p:sp>
      <p:pic>
        <p:nvPicPr>
          <p:cNvPr id="4" name="Picture 3" descr="A brochure with people in a row&#10;&#10;AI-generated content may be incorrect.">
            <a:extLst>
              <a:ext uri="{FF2B5EF4-FFF2-40B4-BE49-F238E27FC236}">
                <a16:creationId xmlns:a16="http://schemas.microsoft.com/office/drawing/2014/main" id="{E36CF522-D995-C5A3-FA83-69BA801FA8B0}"/>
              </a:ext>
            </a:extLst>
          </p:cNvPr>
          <p:cNvPicPr>
            <a:picLocks noChangeAspect="1"/>
          </p:cNvPicPr>
          <p:nvPr/>
        </p:nvPicPr>
        <p:blipFill>
          <a:blip r:embed="rId3"/>
          <a:stretch>
            <a:fillRect/>
          </a:stretch>
        </p:blipFill>
        <p:spPr>
          <a:xfrm>
            <a:off x="2298376" y="1112732"/>
            <a:ext cx="3793408" cy="5242202"/>
          </a:xfrm>
          <a:prstGeom prst="rect">
            <a:avLst/>
          </a:prstGeom>
        </p:spPr>
      </p:pic>
      <p:sp>
        <p:nvSpPr>
          <p:cNvPr id="6" name="TextBox 5">
            <a:extLst>
              <a:ext uri="{FF2B5EF4-FFF2-40B4-BE49-F238E27FC236}">
                <a16:creationId xmlns:a16="http://schemas.microsoft.com/office/drawing/2014/main" id="{3FA72F2B-8CDE-2430-3F5E-089ECC060CF9}"/>
              </a:ext>
            </a:extLst>
          </p:cNvPr>
          <p:cNvSpPr txBox="1"/>
          <p:nvPr/>
        </p:nvSpPr>
        <p:spPr>
          <a:xfrm>
            <a:off x="6456947" y="1334766"/>
            <a:ext cx="548105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Arial"/>
                <a:ea typeface="Calibri"/>
                <a:cs typeface="Calibri"/>
              </a:rPr>
              <a:t>June 21-26, 2025</a:t>
            </a:r>
          </a:p>
          <a:p>
            <a:pPr>
              <a:lnSpc>
                <a:spcPct val="150000"/>
              </a:lnSpc>
            </a:pPr>
            <a:endParaRPr lang="en-US" dirty="0">
              <a:latin typeface="Arial"/>
              <a:ea typeface="Calibri"/>
              <a:cs typeface="Calibri"/>
            </a:endParaRPr>
          </a:p>
          <a:p>
            <a:pPr>
              <a:lnSpc>
                <a:spcPct val="150000"/>
              </a:lnSpc>
            </a:pPr>
            <a:r>
              <a:rPr lang="en-US" dirty="0">
                <a:latin typeface="Arial"/>
                <a:ea typeface="Calibri"/>
                <a:cs typeface="Calibri"/>
              </a:rPr>
              <a:t>For more information, contact </a:t>
            </a:r>
            <a:r>
              <a:rPr lang="en-US" dirty="0">
                <a:latin typeface="Arial"/>
                <a:ea typeface="Calibri"/>
                <a:cs typeface="Calibri"/>
                <a:hlinkClick r:id="rId4"/>
              </a:rPr>
              <a:t>Jennifer_Hill@fws.gov</a:t>
            </a:r>
            <a:r>
              <a:rPr lang="en-US" dirty="0">
                <a:latin typeface="Arial"/>
                <a:ea typeface="Calibri"/>
                <a:cs typeface="Calibri"/>
              </a:rPr>
              <a:t> or </a:t>
            </a:r>
            <a:r>
              <a:rPr lang="en-US" dirty="0">
                <a:latin typeface="Arial"/>
                <a:ea typeface="Calibri"/>
                <a:cs typeface="Calibri"/>
                <a:hlinkClick r:id="rId5"/>
              </a:rPr>
              <a:t>nycalc@nmwildlife.org</a:t>
            </a:r>
            <a:r>
              <a:rPr lang="en-US" dirty="0">
                <a:latin typeface="Arial"/>
                <a:ea typeface="Calibri"/>
                <a:cs typeface="Calibri"/>
              </a:rPr>
              <a:t> </a:t>
            </a:r>
          </a:p>
          <a:p>
            <a:pPr>
              <a:lnSpc>
                <a:spcPct val="150000"/>
              </a:lnSpc>
            </a:pPr>
            <a:endParaRPr lang="en-US" dirty="0">
              <a:latin typeface="Arial"/>
              <a:ea typeface="Calibri"/>
              <a:cs typeface="Calibri"/>
            </a:endParaRPr>
          </a:p>
          <a:p>
            <a:pPr>
              <a:lnSpc>
                <a:spcPct val="150000"/>
              </a:lnSpc>
            </a:pPr>
            <a:r>
              <a:rPr lang="en-US" dirty="0">
                <a:latin typeface="Arial"/>
                <a:ea typeface="Calibri"/>
                <a:cs typeface="Calibri"/>
              </a:rPr>
              <a:t>Visit: </a:t>
            </a:r>
            <a:r>
              <a:rPr lang="en-US" dirty="0">
                <a:latin typeface="Arial"/>
                <a:ea typeface="Calibri"/>
                <a:cs typeface="Arial"/>
              </a:rPr>
              <a:t>NYCALC.org</a:t>
            </a:r>
            <a:endParaRPr lang="en-US" dirty="0">
              <a:latin typeface="Arial"/>
              <a:ea typeface="Calibri"/>
              <a:cs typeface="Calibri"/>
            </a:endParaRPr>
          </a:p>
          <a:p>
            <a:pPr>
              <a:lnSpc>
                <a:spcPct val="150000"/>
              </a:lnSpc>
            </a:pPr>
            <a:endParaRPr lang="en-US" dirty="0">
              <a:latin typeface="Arial"/>
              <a:ea typeface="Calibri"/>
              <a:cs typeface="Calibri"/>
            </a:endParaRPr>
          </a:p>
          <a:p>
            <a:pPr>
              <a:lnSpc>
                <a:spcPct val="150000"/>
              </a:lnSpc>
            </a:pPr>
            <a:r>
              <a:rPr lang="en-US" b="1" dirty="0">
                <a:latin typeface="Arial"/>
                <a:ea typeface="Calibri"/>
                <a:cs typeface="Arial"/>
              </a:rPr>
              <a:t>Applications due: February 28</a:t>
            </a:r>
            <a:endParaRPr lang="en-US" dirty="0"/>
          </a:p>
          <a:p>
            <a:endParaRPr lang="en-US" dirty="0">
              <a:latin typeface="Arial"/>
              <a:ea typeface="Calibri"/>
              <a:cs typeface="Calibri"/>
            </a:endParaRPr>
          </a:p>
          <a:p>
            <a:endParaRPr lang="en-US" dirty="0">
              <a:latin typeface="Arial"/>
              <a:ea typeface="Calibri"/>
              <a:cs typeface="Calibri"/>
            </a:endParaRPr>
          </a:p>
        </p:txBody>
      </p:sp>
    </p:spTree>
    <p:extLst>
      <p:ext uri="{BB962C8B-B14F-4D97-AF65-F5344CB8AC3E}">
        <p14:creationId xmlns:p14="http://schemas.microsoft.com/office/powerpoint/2010/main" val="163079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F2C5-8D16-F599-767D-8D31004B31E6}"/>
              </a:ext>
            </a:extLst>
          </p:cNvPr>
          <p:cNvSpPr>
            <a:spLocks noGrp="1"/>
          </p:cNvSpPr>
          <p:nvPr>
            <p:ph type="title"/>
          </p:nvPr>
        </p:nvSpPr>
        <p:spPr/>
        <p:txBody>
          <a:bodyPr/>
          <a:lstStyle/>
          <a:p>
            <a:r>
              <a:rPr lang="en-US"/>
              <a:t>STAY CONNECTED: CLIMATE ADAPTATION RESOURCES</a:t>
            </a:r>
          </a:p>
        </p:txBody>
      </p:sp>
      <p:pic>
        <p:nvPicPr>
          <p:cNvPr id="4" name="Content Placeholder 3" descr="A qr code on a white background&#10;&#10;AI-generated content may be incorrect.">
            <a:extLst>
              <a:ext uri="{FF2B5EF4-FFF2-40B4-BE49-F238E27FC236}">
                <a16:creationId xmlns:a16="http://schemas.microsoft.com/office/drawing/2014/main" id="{93761157-9E7E-EB32-4C0D-657BD19F3AD7}"/>
              </a:ext>
            </a:extLst>
          </p:cNvPr>
          <p:cNvPicPr>
            <a:picLocks noGrp="1" noChangeAspect="1"/>
          </p:cNvPicPr>
          <p:nvPr>
            <p:ph idx="1"/>
          </p:nvPr>
        </p:nvPicPr>
        <p:blipFill>
          <a:blip r:embed="rId3"/>
          <a:stretch>
            <a:fillRect/>
          </a:stretch>
        </p:blipFill>
        <p:spPr>
          <a:xfrm>
            <a:off x="9635828" y="1932225"/>
            <a:ext cx="1725105" cy="1744154"/>
          </a:xfrm>
        </p:spPr>
      </p:pic>
      <p:sp>
        <p:nvSpPr>
          <p:cNvPr id="5" name="TextBox 4">
            <a:extLst>
              <a:ext uri="{FF2B5EF4-FFF2-40B4-BE49-F238E27FC236}">
                <a16:creationId xmlns:a16="http://schemas.microsoft.com/office/drawing/2014/main" id="{0FA0B96F-738F-2079-0B40-B7B1D7DEAA65}"/>
              </a:ext>
            </a:extLst>
          </p:cNvPr>
          <p:cNvSpPr txBox="1"/>
          <p:nvPr/>
        </p:nvSpPr>
        <p:spPr>
          <a:xfrm>
            <a:off x="2464619" y="1932495"/>
            <a:ext cx="7260210"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Calibri"/>
                <a:cs typeface="Calibri"/>
              </a:rPr>
              <a:t>Subscribe to ATNI Climate Resilience Newsletter!</a:t>
            </a:r>
          </a:p>
          <a:p>
            <a:endParaRPr lang="en-US" sz="1400" dirty="0">
              <a:latin typeface="Arial"/>
              <a:ea typeface="Calibri"/>
              <a:cs typeface="Calibri"/>
            </a:endParaRPr>
          </a:p>
          <a:p>
            <a:r>
              <a:rPr lang="en-US" sz="2400" dirty="0">
                <a:latin typeface="Arial"/>
                <a:ea typeface="Calibri"/>
                <a:cs typeface="Calibri"/>
              </a:rPr>
              <a:t>Archived newsletters available at:</a:t>
            </a:r>
          </a:p>
          <a:p>
            <a:r>
              <a:rPr lang="en-US" sz="2000" dirty="0">
                <a:latin typeface="Arial"/>
                <a:ea typeface="Calibri"/>
                <a:cs typeface="Calibri"/>
              </a:rPr>
              <a:t>atnitribes.org/</a:t>
            </a:r>
            <a:r>
              <a:rPr lang="en-US" sz="2000" dirty="0" err="1">
                <a:latin typeface="Arial"/>
                <a:ea typeface="Calibri"/>
                <a:cs typeface="Calibri"/>
              </a:rPr>
              <a:t>climatechange</a:t>
            </a:r>
            <a:r>
              <a:rPr lang="en-US" sz="2000" dirty="0">
                <a:latin typeface="Arial"/>
                <a:ea typeface="Calibri"/>
                <a:cs typeface="Calibri"/>
              </a:rPr>
              <a:t>/news</a:t>
            </a:r>
          </a:p>
        </p:txBody>
      </p:sp>
      <p:pic>
        <p:nvPicPr>
          <p:cNvPr id="7" name="Picture 6" descr="A person with short brown hair smiling&#10;&#10;AI-generated content may be incorrect.">
            <a:extLst>
              <a:ext uri="{FF2B5EF4-FFF2-40B4-BE49-F238E27FC236}">
                <a16:creationId xmlns:a16="http://schemas.microsoft.com/office/drawing/2014/main" id="{E3E67D69-F449-1D1F-4610-923500D05D1B}"/>
              </a:ext>
            </a:extLst>
          </p:cNvPr>
          <p:cNvPicPr>
            <a:picLocks noChangeAspect="1"/>
          </p:cNvPicPr>
          <p:nvPr/>
        </p:nvPicPr>
        <p:blipFill>
          <a:blip r:embed="rId4"/>
          <a:stretch>
            <a:fillRect/>
          </a:stretch>
        </p:blipFill>
        <p:spPr>
          <a:xfrm>
            <a:off x="3042440" y="3480767"/>
            <a:ext cx="1744154" cy="1744154"/>
          </a:xfrm>
          <a:prstGeom prst="ellipse">
            <a:avLst/>
          </a:prstGeom>
        </p:spPr>
      </p:pic>
      <p:pic>
        <p:nvPicPr>
          <p:cNvPr id="8" name="Picture 7" descr="A person taking a selfie&#10;&#10;AI-generated content may be incorrect.">
            <a:extLst>
              <a:ext uri="{FF2B5EF4-FFF2-40B4-BE49-F238E27FC236}">
                <a16:creationId xmlns:a16="http://schemas.microsoft.com/office/drawing/2014/main" id="{82DD2384-BD9C-BE9C-639B-A2B6B162B080}"/>
              </a:ext>
            </a:extLst>
          </p:cNvPr>
          <p:cNvPicPr>
            <a:picLocks noChangeAspect="1"/>
          </p:cNvPicPr>
          <p:nvPr/>
        </p:nvPicPr>
        <p:blipFill>
          <a:blip r:embed="rId5"/>
          <a:srcRect l="-396" t="9294" r="396" b="15715"/>
          <a:stretch/>
        </p:blipFill>
        <p:spPr>
          <a:xfrm>
            <a:off x="6339021" y="3482328"/>
            <a:ext cx="1744379" cy="1744154"/>
          </a:xfrm>
          <a:prstGeom prst="ellipse">
            <a:avLst/>
          </a:prstGeom>
        </p:spPr>
      </p:pic>
      <p:sp>
        <p:nvSpPr>
          <p:cNvPr id="9" name="Subtitle 15">
            <a:extLst>
              <a:ext uri="{FF2B5EF4-FFF2-40B4-BE49-F238E27FC236}">
                <a16:creationId xmlns:a16="http://schemas.microsoft.com/office/drawing/2014/main" id="{9DB4673B-BA21-BEBE-6E70-9842500880CD}"/>
              </a:ext>
            </a:extLst>
          </p:cNvPr>
          <p:cNvSpPr txBox="1">
            <a:spLocks/>
          </p:cNvSpPr>
          <p:nvPr/>
        </p:nvSpPr>
        <p:spPr>
          <a:xfrm>
            <a:off x="5460345" y="5477676"/>
            <a:ext cx="3501730" cy="871465"/>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Leelawadee" panose="020B0502040204020203" pitchFamily="34" charset="-34"/>
                <a:ea typeface="+mn-ea"/>
                <a:cs typeface="Leelawadee" panose="020B0502040204020203" pitchFamily="34" charset="-34"/>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eelawadee" panose="020B0502040204020203" pitchFamily="34" charset="-34"/>
                <a:ea typeface="+mn-ea"/>
                <a:cs typeface="Leelawadee" panose="020B0502040204020203" pitchFamily="34" charset="-34"/>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eelawadee" panose="020B0502040204020203" pitchFamily="34" charset="-34"/>
                <a:ea typeface="+mn-ea"/>
                <a:cs typeface="Leelawadee" panose="020B0502040204020203" pitchFamily="34" charset="-34"/>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eelawadee" panose="020B0502040204020203" pitchFamily="34" charset="-34"/>
                <a:ea typeface="+mn-ea"/>
                <a:cs typeface="Leelawadee" panose="020B0502040204020203" pitchFamily="34"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500" dirty="0"/>
              <a:t>Patrick Freeland</a:t>
            </a:r>
          </a:p>
          <a:p>
            <a:r>
              <a:rPr lang="en-US" sz="3300" dirty="0" err="1"/>
              <a:t>patrickfreeland@atnitribes.org</a:t>
            </a:r>
            <a:endParaRPr lang="en-US" sz="3300" dirty="0"/>
          </a:p>
        </p:txBody>
      </p:sp>
      <p:sp>
        <p:nvSpPr>
          <p:cNvPr id="10" name="Subtitle 15">
            <a:extLst>
              <a:ext uri="{FF2B5EF4-FFF2-40B4-BE49-F238E27FC236}">
                <a16:creationId xmlns:a16="http://schemas.microsoft.com/office/drawing/2014/main" id="{3B3215B5-0DCC-590E-3382-A71117D13942}"/>
              </a:ext>
            </a:extLst>
          </p:cNvPr>
          <p:cNvSpPr txBox="1">
            <a:spLocks/>
          </p:cNvSpPr>
          <p:nvPr/>
        </p:nvSpPr>
        <p:spPr>
          <a:xfrm>
            <a:off x="2378539" y="5418976"/>
            <a:ext cx="3071957" cy="71593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Leelawadee" panose="020B0502040204020203" pitchFamily="34" charset="-34"/>
                <a:ea typeface="+mn-ea"/>
                <a:cs typeface="Leelawadee" panose="020B0502040204020203" pitchFamily="34" charset="-34"/>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Leelawadee" panose="020B0502040204020203" pitchFamily="34" charset="-34"/>
                <a:ea typeface="+mn-ea"/>
                <a:cs typeface="Leelawadee" panose="020B0502040204020203" pitchFamily="34" charset="-34"/>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eelawadee" panose="020B0502040204020203" pitchFamily="34" charset="-34"/>
                <a:ea typeface="+mn-ea"/>
                <a:cs typeface="Leelawadee" panose="020B0502040204020203" pitchFamily="34" charset="-34"/>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Leelawadee" panose="020B0502040204020203" pitchFamily="34" charset="-34"/>
                <a:ea typeface="+mn-ea"/>
                <a:cs typeface="Leelawadee" panose="020B0502040204020203" pitchFamily="34"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Kylie Avery</a:t>
            </a:r>
          </a:p>
          <a:p>
            <a:r>
              <a:rPr lang="en-US" dirty="0" err="1"/>
              <a:t>kavery@atnitribes.org</a:t>
            </a:r>
            <a:endParaRPr lang="en-US" dirty="0"/>
          </a:p>
        </p:txBody>
      </p:sp>
    </p:spTree>
    <p:extLst>
      <p:ext uri="{BB962C8B-B14F-4D97-AF65-F5344CB8AC3E}">
        <p14:creationId xmlns:p14="http://schemas.microsoft.com/office/powerpoint/2010/main" val="1359226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889</Words>
  <Application>Microsoft Macintosh PowerPoint</Application>
  <PresentationFormat>Widescreen</PresentationFormat>
  <Paragraphs>51</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Leelawadee</vt:lpstr>
      <vt:lpstr>Office Theme</vt:lpstr>
      <vt:lpstr>Climate Program Update</vt:lpstr>
      <vt:lpstr>COOPERATIVE AGREEMENT &amp; DOI RESOURCES</vt:lpstr>
      <vt:lpstr>NATIVE YOUTH LEADERSHIP OPPORTUNITY</vt:lpstr>
      <vt:lpstr>STAY CONNECTED: CLIMATE ADAPTATION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Neumeister</dc:creator>
  <cp:lastModifiedBy>Kylie Avery</cp:lastModifiedBy>
  <cp:revision>2</cp:revision>
  <dcterms:created xsi:type="dcterms:W3CDTF">2023-09-13T18:02:52Z</dcterms:created>
  <dcterms:modified xsi:type="dcterms:W3CDTF">2025-01-25T00:41:45Z</dcterms:modified>
</cp:coreProperties>
</file>